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78" r:id="rId3"/>
    <p:sldId id="256" r:id="rId4"/>
    <p:sldId id="257" r:id="rId5"/>
    <p:sldId id="258" r:id="rId6"/>
    <p:sldId id="280" r:id="rId7"/>
    <p:sldId id="281" r:id="rId8"/>
    <p:sldId id="259" r:id="rId9"/>
    <p:sldId id="260" r:id="rId10"/>
    <p:sldId id="261" r:id="rId11"/>
    <p:sldId id="262" r:id="rId12"/>
    <p:sldId id="263" r:id="rId13"/>
    <p:sldId id="264" r:id="rId14"/>
    <p:sldId id="282" r:id="rId15"/>
    <p:sldId id="283" r:id="rId16"/>
    <p:sldId id="265" r:id="rId17"/>
    <p:sldId id="266" r:id="rId18"/>
    <p:sldId id="284" r:id="rId19"/>
    <p:sldId id="285" r:id="rId20"/>
    <p:sldId id="286" r:id="rId21"/>
    <p:sldId id="287" r:id="rId22"/>
    <p:sldId id="267" r:id="rId23"/>
    <p:sldId id="268" r:id="rId24"/>
    <p:sldId id="269" r:id="rId25"/>
    <p:sldId id="288" r:id="rId26"/>
    <p:sldId id="270" r:id="rId27"/>
    <p:sldId id="271" r:id="rId28"/>
    <p:sldId id="272" r:id="rId29"/>
    <p:sldId id="273" r:id="rId30"/>
    <p:sldId id="275" r:id="rId31"/>
    <p:sldId id="274" r:id="rId32"/>
    <p:sldId id="276" r:id="rId33"/>
    <p:sldId id="27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7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786A-D2CB-4E4E-AC96-ACC9907E12F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427-BDC6-493A-B345-385061E34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786A-D2CB-4E4E-AC96-ACC9907E12F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427-BDC6-493A-B345-385061E34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786A-D2CB-4E4E-AC96-ACC9907E12F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427-BDC6-493A-B345-385061E34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786A-D2CB-4E4E-AC96-ACC9907E12F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427-BDC6-493A-B345-385061E34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786A-D2CB-4E4E-AC96-ACC9907E12F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427-BDC6-493A-B345-385061E34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786A-D2CB-4E4E-AC96-ACC9907E12F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427-BDC6-493A-B345-385061E34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786A-D2CB-4E4E-AC96-ACC9907E12F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427-BDC6-493A-B345-385061E34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786A-D2CB-4E4E-AC96-ACC9907E12F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427-BDC6-493A-B345-385061E34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786A-D2CB-4E4E-AC96-ACC9907E12F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427-BDC6-493A-B345-385061E34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786A-D2CB-4E4E-AC96-ACC9907E12F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427-BDC6-493A-B345-385061E34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1C786A-D2CB-4E4E-AC96-ACC9907E12F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5042427-BDC6-493A-B345-385061E34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1C786A-D2CB-4E4E-AC96-ACC9907E12F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042427-BDC6-493A-B345-385061E34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10/4-7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organelle is this?</a:t>
            </a:r>
          </a:p>
          <a:p>
            <a:r>
              <a:rPr lang="en-US" dirty="0" smtClean="0"/>
              <a:t>What does it do?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level of biological organization is the smallest to be made up of tissues?</a:t>
            </a:r>
            <a:endParaRPr lang="en-US" dirty="0"/>
          </a:p>
        </p:txBody>
      </p:sp>
      <p:pic>
        <p:nvPicPr>
          <p:cNvPr id="4" name="Picture 3" descr="ribsosome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600200"/>
            <a:ext cx="3429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Hypotonic</a:t>
            </a:r>
            <a:endParaRPr lang="en-US" dirty="0"/>
          </a:p>
        </p:txBody>
      </p:sp>
      <p:pic>
        <p:nvPicPr>
          <p:cNvPr id="4" name="Content Placeholder 3" descr="Hypotonic solu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905000"/>
            <a:ext cx="5181600" cy="4371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solution</a:t>
            </a:r>
            <a:r>
              <a:rPr lang="en-US" dirty="0" smtClean="0"/>
              <a:t> which contains a </a:t>
            </a:r>
            <a:r>
              <a:rPr lang="en-US" u="sng" dirty="0" smtClean="0"/>
              <a:t>high concentration of solute</a:t>
            </a:r>
            <a:r>
              <a:rPr lang="en-US" dirty="0" smtClean="0"/>
              <a:t> relative to another solution</a:t>
            </a:r>
          </a:p>
          <a:p>
            <a:endParaRPr lang="en-US" dirty="0" smtClean="0"/>
          </a:p>
          <a:p>
            <a:r>
              <a:rPr lang="en-US" dirty="0" smtClean="0"/>
              <a:t>The solution on one side of a membrane where the solute concentration is greater than on the other side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Hypertonic</a:t>
            </a:r>
            <a:endParaRPr lang="en-US" dirty="0"/>
          </a:p>
        </p:txBody>
      </p:sp>
      <p:pic>
        <p:nvPicPr>
          <p:cNvPr id="4" name="Content Placeholder 3" descr="Hypertonic Solu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676400"/>
            <a:ext cx="4876800" cy="4855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movement of molecules from areas of high concentration to areas of low concentration</a:t>
            </a:r>
          </a:p>
          <a:p>
            <a:endParaRPr lang="en-US" dirty="0" smtClean="0"/>
          </a:p>
          <a:p>
            <a:r>
              <a:rPr lang="en-US" dirty="0" smtClean="0"/>
              <a:t>The process where molecules spread out to form an even concentration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10/10-11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the organelles and tell me the functions</a:t>
            </a:r>
            <a:endParaRPr lang="en-US" dirty="0"/>
          </a:p>
        </p:txBody>
      </p:sp>
      <p:pic>
        <p:nvPicPr>
          <p:cNvPr id="4" name="Picture 3" descr="Cell parts no lab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514600"/>
            <a:ext cx="5181600" cy="395172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724400" y="2590800"/>
            <a:ext cx="18288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800600" y="4419600"/>
            <a:ext cx="22098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371600" y="4572000"/>
            <a:ext cx="16764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09600" y="4191000"/>
            <a:ext cx="18288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105400"/>
            <a:ext cx="1447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4.A Dot in the Cell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53200" y="24384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34200" y="48006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0600" y="5867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3.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Lysosome</a:t>
            </a:r>
            <a:r>
              <a:rPr lang="en-US" dirty="0" smtClean="0"/>
              <a:t>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</a:t>
            </a:r>
            <a:r>
              <a:rPr lang="en-US" dirty="0" err="1" smtClean="0"/>
              <a:t>lysosomes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do they do?</a:t>
            </a:r>
          </a:p>
          <a:p>
            <a:r>
              <a:rPr lang="en-US" dirty="0" smtClean="0"/>
              <a:t>What is inside a </a:t>
            </a:r>
            <a:r>
              <a:rPr lang="en-US" dirty="0" err="1" smtClean="0"/>
              <a:t>lysosome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 the </a:t>
            </a:r>
            <a:r>
              <a:rPr lang="en-US" dirty="0" err="1" smtClean="0"/>
              <a:t>lysosomes</a:t>
            </a:r>
            <a:r>
              <a:rPr lang="en-US" dirty="0" smtClean="0"/>
              <a:t> remove dead organelles?</a:t>
            </a:r>
          </a:p>
          <a:p>
            <a:r>
              <a:rPr lang="en-US" dirty="0" smtClean="0"/>
              <a:t>What are </a:t>
            </a:r>
            <a:r>
              <a:rPr lang="en-US" dirty="0" err="1" smtClean="0"/>
              <a:t>lysosomes</a:t>
            </a:r>
            <a:r>
              <a:rPr lang="en-US" dirty="0" smtClean="0"/>
              <a:t> compared to?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diffusion of water across a </a:t>
            </a:r>
            <a:r>
              <a:rPr lang="en-US" b="1" u="sng" dirty="0" smtClean="0"/>
              <a:t>SELECTIVELY PERMIABLE MEMBRANE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movement of a substance dissolved in a solution with lower concentration through a membrane to a solution with a higher concentration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pic>
        <p:nvPicPr>
          <p:cNvPr id="4" name="Content Placeholder 3" descr="osmos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6781800" cy="49707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10/14-15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selectively </a:t>
            </a:r>
            <a:r>
              <a:rPr lang="en-US" dirty="0" err="1" smtClean="0"/>
              <a:t>permiable</a:t>
            </a:r>
            <a:r>
              <a:rPr lang="en-US" dirty="0" smtClean="0"/>
              <a:t> mean?</a:t>
            </a:r>
          </a:p>
          <a:p>
            <a:endParaRPr lang="en-US" dirty="0" smtClean="0"/>
          </a:p>
          <a:p>
            <a:r>
              <a:rPr lang="en-US" dirty="0" smtClean="0"/>
              <a:t>Draw a hypotonic and isotonic solution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REMIND ME TO MAKE PSAT ANNOUNCEMENTS!!!!!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to know- Vacuoles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type of cells are vacuoles more commonly found?</a:t>
            </a:r>
          </a:p>
          <a:p>
            <a:r>
              <a:rPr lang="en-US" dirty="0" smtClean="0"/>
              <a:t>How much of the cell volume do vacuoles take up?</a:t>
            </a:r>
          </a:p>
          <a:p>
            <a:r>
              <a:rPr lang="en-US" dirty="0" smtClean="0"/>
              <a:t>What is the main function of a vacuole?</a:t>
            </a:r>
          </a:p>
          <a:p>
            <a:r>
              <a:rPr lang="en-US" dirty="0" smtClean="0"/>
              <a:t>How does the vacuole maintain </a:t>
            </a:r>
            <a:r>
              <a:rPr lang="en-US" dirty="0" err="1" smtClean="0"/>
              <a:t>turgor</a:t>
            </a:r>
            <a:r>
              <a:rPr lang="en-US" dirty="0" smtClean="0"/>
              <a:t> pressure?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ER?</a:t>
            </a:r>
          </a:p>
          <a:p>
            <a:r>
              <a:rPr lang="en-US" dirty="0" smtClean="0"/>
              <a:t>What are the 2 types of ER? </a:t>
            </a:r>
          </a:p>
          <a:p>
            <a:r>
              <a:rPr lang="en-US" dirty="0" smtClean="0"/>
              <a:t>Where do the proteins made on the rough ER end up? </a:t>
            </a:r>
          </a:p>
          <a:p>
            <a:r>
              <a:rPr lang="en-US" dirty="0" smtClean="0"/>
              <a:t>What does the smooth ER do?</a:t>
            </a:r>
          </a:p>
          <a:p>
            <a:r>
              <a:rPr lang="en-US" dirty="0" smtClean="0"/>
              <a:t>How do the lipids and proteins made in the ER move around the cell?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10/17-23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me the entire protein story (where the message is stored to how it gets broken down)</a:t>
            </a:r>
          </a:p>
          <a:p>
            <a:endParaRPr lang="en-US" dirty="0" smtClean="0"/>
          </a:p>
          <a:p>
            <a:r>
              <a:rPr lang="en-US" dirty="0" smtClean="0"/>
              <a:t>What type of cells are most vacuoles 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Centrioles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centrioles</a:t>
            </a:r>
            <a:r>
              <a:rPr lang="en-US" dirty="0" smtClean="0"/>
              <a:t> made of?</a:t>
            </a:r>
          </a:p>
          <a:p>
            <a:r>
              <a:rPr lang="en-US" dirty="0" smtClean="0"/>
              <a:t>Where does a </a:t>
            </a:r>
            <a:r>
              <a:rPr lang="en-US" dirty="0" err="1" smtClean="0"/>
              <a:t>centriole</a:t>
            </a:r>
            <a:r>
              <a:rPr lang="en-US" dirty="0" smtClean="0"/>
              <a:t> live and what does it live with?</a:t>
            </a:r>
          </a:p>
          <a:p>
            <a:r>
              <a:rPr lang="en-US" dirty="0" smtClean="0"/>
              <a:t>What are the </a:t>
            </a:r>
            <a:r>
              <a:rPr lang="en-US" dirty="0" err="1" smtClean="0"/>
              <a:t>centrioles</a:t>
            </a:r>
            <a:r>
              <a:rPr lang="en-US" dirty="0" smtClean="0"/>
              <a:t> needed for?</a:t>
            </a:r>
          </a:p>
          <a:p>
            <a:r>
              <a:rPr lang="en-US" dirty="0" smtClean="0"/>
              <a:t>What do </a:t>
            </a:r>
            <a:r>
              <a:rPr lang="en-US" dirty="0" err="1" smtClean="0"/>
              <a:t>centrioles</a:t>
            </a:r>
            <a:r>
              <a:rPr lang="en-US" dirty="0" smtClean="0"/>
              <a:t> make?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Selectively </a:t>
            </a:r>
            <a:r>
              <a:rPr lang="en-US" dirty="0" err="1" smtClean="0"/>
              <a:t>Permiable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barrier that allows some chemicals to pass but not others.</a:t>
            </a:r>
          </a:p>
          <a:p>
            <a:endParaRPr lang="en-US" dirty="0" smtClean="0"/>
          </a:p>
          <a:p>
            <a:r>
              <a:rPr lang="en-US" dirty="0" smtClean="0"/>
              <a:t>The cell membrane is that type of barrier!</a:t>
            </a:r>
            <a:endParaRPr lang="en-US" dirty="0"/>
          </a:p>
        </p:txBody>
      </p:sp>
      <p:pic>
        <p:nvPicPr>
          <p:cNvPr id="4" name="Picture 3" descr="plasma memb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733800"/>
            <a:ext cx="5410200" cy="2926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Plasma/Cell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Plasma Membrane is a </a:t>
            </a:r>
            <a:r>
              <a:rPr lang="en-US" dirty="0" err="1" smtClean="0"/>
              <a:t>phospholipid</a:t>
            </a:r>
            <a:r>
              <a:rPr lang="en-US" dirty="0" smtClean="0"/>
              <a:t> </a:t>
            </a:r>
            <a:r>
              <a:rPr lang="en-US" dirty="0" err="1" smtClean="0"/>
              <a:t>bilayer</a:t>
            </a:r>
            <a:r>
              <a:rPr lang="en-US" dirty="0" smtClean="0"/>
              <a:t> with hydrophilic heads and hydrophobic tails</a:t>
            </a:r>
            <a:endParaRPr lang="en-US" dirty="0"/>
          </a:p>
        </p:txBody>
      </p:sp>
      <p:pic>
        <p:nvPicPr>
          <p:cNvPr id="4" name="Picture 3" descr="phospholip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971800"/>
            <a:ext cx="4572000" cy="359615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524000" y="3505200"/>
            <a:ext cx="762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2400" y="3048000"/>
            <a:ext cx="1371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Loves water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553200" y="4419600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162800" y="4114800"/>
            <a:ext cx="1295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Hates water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require energy to move molecules across a membrane</a:t>
            </a:r>
          </a:p>
          <a:p>
            <a:endParaRPr lang="en-US" dirty="0" smtClean="0"/>
          </a:p>
          <a:p>
            <a:r>
              <a:rPr lang="en-US" dirty="0" smtClean="0"/>
              <a:t>Ex: diffusion, osmosis, facilitated diffusion, filtration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</a:t>
            </a:r>
            <a:r>
              <a:rPr lang="en-US" smtClean="0"/>
              <a:t>Up 10/24-25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the plasma membrane? What makes the heads and the tails unique?</a:t>
            </a:r>
          </a:p>
          <a:p>
            <a:endParaRPr lang="en-US" dirty="0" smtClean="0"/>
          </a:p>
          <a:p>
            <a:r>
              <a:rPr lang="en-US" dirty="0" smtClean="0"/>
              <a:t>What is passive transport? What types of things can the cells obtain through passive transport?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energy to move substances across a membrane</a:t>
            </a:r>
          </a:p>
          <a:p>
            <a:r>
              <a:rPr lang="en-US" dirty="0" smtClean="0"/>
              <a:t>Moves against a concentration gradient</a:t>
            </a:r>
          </a:p>
          <a:p>
            <a:r>
              <a:rPr lang="en-US" dirty="0" smtClean="0"/>
              <a:t>Ex: sodium-potassium pump, </a:t>
            </a:r>
            <a:r>
              <a:rPr lang="en-US" dirty="0" err="1" smtClean="0"/>
              <a:t>exocytosis</a:t>
            </a:r>
            <a:r>
              <a:rPr lang="en-US" dirty="0" smtClean="0"/>
              <a:t>, </a:t>
            </a:r>
            <a:r>
              <a:rPr lang="en-US" dirty="0" err="1" smtClean="0"/>
              <a:t>endocytosis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by which cells excrete waste and other large molecules</a:t>
            </a:r>
          </a:p>
          <a:p>
            <a:endParaRPr lang="en-US" dirty="0"/>
          </a:p>
        </p:txBody>
      </p:sp>
      <p:pic>
        <p:nvPicPr>
          <p:cNvPr id="4" name="Picture 3" descr="exocytosi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819400"/>
            <a:ext cx="3124200" cy="3936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Exocytosis</a:t>
            </a:r>
            <a:endParaRPr lang="en-US" dirty="0"/>
          </a:p>
        </p:txBody>
      </p:sp>
      <p:pic>
        <p:nvPicPr>
          <p:cNvPr id="4" name="Content Placeholder 3" descr="exocytosis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570306"/>
            <a:ext cx="7086600" cy="52876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Endocytosis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by which cells absorb molecules from outside the cell by engulfing it with its cell membrane</a:t>
            </a:r>
            <a:endParaRPr lang="en-US" dirty="0"/>
          </a:p>
        </p:txBody>
      </p:sp>
      <p:pic>
        <p:nvPicPr>
          <p:cNvPr id="4" name="Picture 3" descr="endocyto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895600"/>
            <a:ext cx="3124200" cy="3634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Transfer of Molecules (Osmosis </a:t>
            </a:r>
            <a:r>
              <a:rPr lang="en-US" smtClean="0"/>
              <a:t>and Diffusion)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1</a:t>
            </a:r>
          </a:p>
          <a:p>
            <a:r>
              <a:rPr lang="en-US" dirty="0" smtClean="0"/>
              <a:t>Mr. Hedrick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Endocytosis</a:t>
            </a:r>
            <a:endParaRPr lang="en-US" dirty="0"/>
          </a:p>
        </p:txBody>
      </p:sp>
      <p:pic>
        <p:nvPicPr>
          <p:cNvPr id="4" name="Content Placeholder 3" descr="exocytosis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24000"/>
            <a:ext cx="6781800" cy="50602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Phagocytosis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“cell-eating”</a:t>
            </a:r>
          </a:p>
          <a:p>
            <a:r>
              <a:rPr lang="en-US" dirty="0" smtClean="0"/>
              <a:t>The process by which cells ingest large particles</a:t>
            </a:r>
            <a:endParaRPr lang="en-US" dirty="0"/>
          </a:p>
        </p:txBody>
      </p:sp>
      <p:pic>
        <p:nvPicPr>
          <p:cNvPr id="4" name="Picture 3" descr="phagocyto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895600"/>
            <a:ext cx="4572000" cy="3207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Pinocytosis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“cell drinking”</a:t>
            </a:r>
          </a:p>
          <a:p>
            <a:r>
              <a:rPr lang="en-US" dirty="0" smtClean="0"/>
              <a:t>Liquids and small particles are moved into membrane</a:t>
            </a:r>
            <a:endParaRPr lang="en-US" dirty="0"/>
          </a:p>
        </p:txBody>
      </p:sp>
      <p:pic>
        <p:nvPicPr>
          <p:cNvPr id="4" name="Picture 3" descr="pinocyto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895600"/>
            <a:ext cx="5715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Phagocytosis</a:t>
            </a:r>
            <a:r>
              <a:rPr lang="en-US" dirty="0" smtClean="0"/>
              <a:t> and </a:t>
            </a:r>
            <a:r>
              <a:rPr lang="en-US" dirty="0" err="1" smtClean="0"/>
              <a:t>Pinocytosis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result in the cell engulfing non-specific or unwanted particles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happens then?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and Solutes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Solution</a:t>
            </a:r>
            <a:r>
              <a:rPr lang="en-US" dirty="0" smtClean="0"/>
              <a:t>-a homogenous mixture of two or more substances; frequently a liquid solution</a:t>
            </a:r>
          </a:p>
          <a:p>
            <a:endParaRPr lang="en-US" u="sng" dirty="0" smtClean="0"/>
          </a:p>
          <a:p>
            <a:r>
              <a:rPr lang="en-US" u="sng" dirty="0" smtClean="0"/>
              <a:t>Solute</a:t>
            </a:r>
            <a:r>
              <a:rPr lang="en-US" dirty="0" smtClean="0"/>
              <a:t>-a substance that is dissolved in another substance, thus forming a solution</a:t>
            </a:r>
          </a:p>
          <a:p>
            <a:endParaRPr lang="en-US" u="sng" dirty="0" smtClean="0"/>
          </a:p>
          <a:p>
            <a:r>
              <a:rPr lang="en-US" u="sng" dirty="0" smtClean="0"/>
              <a:t>Solvent</a:t>
            </a:r>
            <a:r>
              <a:rPr lang="en-US" dirty="0" smtClean="0"/>
              <a:t>-a substance that dissolves other substances, thus forming a solution</a:t>
            </a:r>
            <a:endParaRPr lang="en-US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is solute, solvent, solution?</a:t>
            </a:r>
            <a:endParaRPr lang="en-US" dirty="0"/>
          </a:p>
        </p:txBody>
      </p:sp>
      <p:pic>
        <p:nvPicPr>
          <p:cNvPr id="4" name="Content Placeholder 3" descr="bottle of wa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1752600"/>
            <a:ext cx="2865565" cy="4267200"/>
          </a:xfrm>
        </p:spPr>
      </p:pic>
      <p:pic>
        <p:nvPicPr>
          <p:cNvPr id="5" name="Picture 4" descr="kool aid pack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1828800"/>
            <a:ext cx="4191000" cy="4191000"/>
          </a:xfrm>
          <a:prstGeom prst="rect">
            <a:avLst/>
          </a:prstGeom>
        </p:spPr>
      </p:pic>
      <p:pic>
        <p:nvPicPr>
          <p:cNvPr id="6" name="Picture 5" descr="kool aid m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2133600"/>
            <a:ext cx="3482671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10/8-9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Venn diagram comparing and contrasting atoms and cells.</a:t>
            </a:r>
          </a:p>
          <a:p>
            <a:endParaRPr lang="en-US" dirty="0" smtClean="0"/>
          </a:p>
          <a:p>
            <a:r>
              <a:rPr lang="en-US" dirty="0" smtClean="0"/>
              <a:t>How do the nucleus, </a:t>
            </a:r>
            <a:r>
              <a:rPr lang="en-US" dirty="0" err="1" smtClean="0"/>
              <a:t>ribosomes</a:t>
            </a:r>
            <a:r>
              <a:rPr lang="en-US" dirty="0" smtClean="0"/>
              <a:t>, and ER all interact with each other?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Golgi Apparatus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materials sent to the Golgi apparatus?</a:t>
            </a:r>
          </a:p>
          <a:p>
            <a:r>
              <a:rPr lang="en-US" dirty="0" smtClean="0"/>
              <a:t>Why would proteins and lipids want to “take the bus” to the Golgi apparatus?</a:t>
            </a:r>
          </a:p>
          <a:p>
            <a:r>
              <a:rPr lang="en-US" dirty="0" smtClean="0"/>
              <a:t>What is the Golgi apparatus compared to?</a:t>
            </a:r>
          </a:p>
          <a:p>
            <a:r>
              <a:rPr lang="en-US" dirty="0" smtClean="0"/>
              <a:t>How do vesicles make it out of the cell?</a:t>
            </a:r>
          </a:p>
          <a:p>
            <a:r>
              <a:rPr lang="en-US" dirty="0" smtClean="0"/>
              <a:t>What does the Golgi apparatus actually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solution</a:t>
            </a:r>
            <a:r>
              <a:rPr lang="en-US" dirty="0" smtClean="0"/>
              <a:t> which contains the </a:t>
            </a:r>
            <a:r>
              <a:rPr lang="en-US" u="sng" dirty="0" smtClean="0"/>
              <a:t>same concentration</a:t>
            </a:r>
            <a:r>
              <a:rPr lang="en-US" dirty="0" smtClean="0"/>
              <a:t> of solute as another solution</a:t>
            </a:r>
            <a:endParaRPr lang="en-US" dirty="0"/>
          </a:p>
        </p:txBody>
      </p:sp>
      <p:pic>
        <p:nvPicPr>
          <p:cNvPr id="4" name="Picture 3" descr="Isotonic sol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971800"/>
            <a:ext cx="6451092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solution</a:t>
            </a:r>
            <a:r>
              <a:rPr lang="en-US" dirty="0" smtClean="0"/>
              <a:t> which contains a </a:t>
            </a:r>
            <a:r>
              <a:rPr lang="en-US" u="sng" dirty="0" smtClean="0"/>
              <a:t>low concentration of solute</a:t>
            </a:r>
            <a:r>
              <a:rPr lang="en-US" dirty="0" smtClean="0"/>
              <a:t> relative to another solution</a:t>
            </a:r>
          </a:p>
          <a:p>
            <a:endParaRPr lang="en-US" dirty="0" smtClean="0"/>
          </a:p>
          <a:p>
            <a:r>
              <a:rPr lang="en-US" dirty="0" smtClean="0"/>
              <a:t>The solution on one side of a membrane is less concentrated than on the other side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1987</TotalTime>
  <Words>735</Words>
  <Application>Microsoft Office PowerPoint</Application>
  <PresentationFormat>On-screen Show (4:3)</PresentationFormat>
  <Paragraphs>124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Module</vt:lpstr>
      <vt:lpstr>Warm Up 10/4-7</vt:lpstr>
      <vt:lpstr>ER Questions</vt:lpstr>
      <vt:lpstr>Transfer of Molecules (Osmosis and Diffusion)</vt:lpstr>
      <vt:lpstr>Solution and Solutes</vt:lpstr>
      <vt:lpstr>Which is solute, solvent, solution?</vt:lpstr>
      <vt:lpstr>Warm Up 10/8-9</vt:lpstr>
      <vt:lpstr>Golgi Apparatus</vt:lpstr>
      <vt:lpstr>Isotonic</vt:lpstr>
      <vt:lpstr>Hypotonic</vt:lpstr>
      <vt:lpstr>Hypotonic</vt:lpstr>
      <vt:lpstr>Hypertonic</vt:lpstr>
      <vt:lpstr>Hypertonic</vt:lpstr>
      <vt:lpstr>Diffusion</vt:lpstr>
      <vt:lpstr>Warm Up 10/10-11</vt:lpstr>
      <vt:lpstr>Lysosome Questions</vt:lpstr>
      <vt:lpstr>Osmosis</vt:lpstr>
      <vt:lpstr>Osmosis</vt:lpstr>
      <vt:lpstr>Warm Up 10/14-15</vt:lpstr>
      <vt:lpstr>Get to know- Vacuoles</vt:lpstr>
      <vt:lpstr>Warm Up 10/17-23</vt:lpstr>
      <vt:lpstr>Centrioles</vt:lpstr>
      <vt:lpstr>Selectively Permiable</vt:lpstr>
      <vt:lpstr>Plasma/Cell Membrane</vt:lpstr>
      <vt:lpstr>Passive Transport</vt:lpstr>
      <vt:lpstr>Warm Up 10/24-25</vt:lpstr>
      <vt:lpstr>Active Transport</vt:lpstr>
      <vt:lpstr>Exocytosis</vt:lpstr>
      <vt:lpstr>Exocytosis</vt:lpstr>
      <vt:lpstr>Endocytosis</vt:lpstr>
      <vt:lpstr>Endocytosis</vt:lpstr>
      <vt:lpstr>Phagocytosis</vt:lpstr>
      <vt:lpstr>Pinocytosis</vt:lpstr>
      <vt:lpstr>Phagocytosis and Pinocytosis</vt:lpstr>
    </vt:vector>
  </TitlesOfParts>
  <Company>Nampa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of Molecules (Osmosis and Diffusion</dc:title>
  <dc:creator>chedrick</dc:creator>
  <cp:lastModifiedBy>chedrick</cp:lastModifiedBy>
  <cp:revision>147</cp:revision>
  <dcterms:created xsi:type="dcterms:W3CDTF">2013-10-01T17:41:08Z</dcterms:created>
  <dcterms:modified xsi:type="dcterms:W3CDTF">2013-10-23T19:44:14Z</dcterms:modified>
</cp:coreProperties>
</file>