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7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6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BDF2-4360-4396-8F6E-3CDD4B2D7D83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C1E4CB-B4BB-426B-B429-86ACE0D1C1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BDF2-4360-4396-8F6E-3CDD4B2D7D83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E4CB-B4BB-426B-B429-86ACE0D1C1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BDF2-4360-4396-8F6E-3CDD4B2D7D83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E4CB-B4BB-426B-B429-86ACE0D1C1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EFBDF2-4360-4396-8F6E-3CDD4B2D7D83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CC1E4CB-B4BB-426B-B429-86ACE0D1C1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BDF2-4360-4396-8F6E-3CDD4B2D7D83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E4CB-B4BB-426B-B429-86ACE0D1C1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BDF2-4360-4396-8F6E-3CDD4B2D7D83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E4CB-B4BB-426B-B429-86ACE0D1C1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E4CB-B4BB-426B-B429-86ACE0D1C1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BDF2-4360-4396-8F6E-3CDD4B2D7D83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BDF2-4360-4396-8F6E-3CDD4B2D7D83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E4CB-B4BB-426B-B429-86ACE0D1C1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BDF2-4360-4396-8F6E-3CDD4B2D7D83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E4CB-B4BB-426B-B429-86ACE0D1C1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EFBDF2-4360-4396-8F6E-3CDD4B2D7D83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CC1E4CB-B4BB-426B-B429-86ACE0D1C1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BDF2-4360-4396-8F6E-3CDD4B2D7D83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C1E4CB-B4BB-426B-B429-86ACE0D1C1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FEFBDF2-4360-4396-8F6E-3CDD4B2D7D83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CC1E4CB-B4BB-426B-B429-86ACE0D1C1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youtube.com/watch?v=5iS4CRPPDu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5iS4CRPPDu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was the most interesting thing that you did over Winter Break?</a:t>
            </a:r>
          </a:p>
          <a:p>
            <a:endParaRPr lang="en-US" dirty="0"/>
          </a:p>
          <a:p>
            <a:r>
              <a:rPr lang="en-US" dirty="0" smtClean="0"/>
              <a:t>Creat</a:t>
            </a:r>
            <a:r>
              <a:rPr lang="en-US" dirty="0" smtClean="0"/>
              <a:t>e a double bubble map comparing/contrasting DNA and RNA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</a:t>
            </a:r>
            <a:r>
              <a:rPr lang="en-US" dirty="0" smtClean="0"/>
              <a:t>1/6-7/15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mRNA molecule is formed and both the </a:t>
            </a:r>
            <a:r>
              <a:rPr lang="en-US" dirty="0" err="1" smtClean="0"/>
              <a:t>introns</a:t>
            </a:r>
            <a:r>
              <a:rPr lang="en-US" dirty="0" smtClean="0"/>
              <a:t> and </a:t>
            </a:r>
            <a:r>
              <a:rPr lang="en-US" dirty="0" err="1" smtClean="0"/>
              <a:t>exons</a:t>
            </a:r>
            <a:r>
              <a:rPr lang="en-US" dirty="0" smtClean="0"/>
              <a:t> are copied</a:t>
            </a:r>
          </a:p>
          <a:p>
            <a:endParaRPr lang="en-US" dirty="0" smtClean="0"/>
          </a:p>
          <a:p>
            <a:r>
              <a:rPr lang="en-US" dirty="0" smtClean="0"/>
              <a:t>While mRNA is in the nucleus the introns are cut (spliced) out and the remaining exons are spliced back together</a:t>
            </a:r>
          </a:p>
          <a:p>
            <a:endParaRPr lang="en-US" dirty="0" smtClean="0"/>
          </a:p>
          <a:p>
            <a:r>
              <a:rPr lang="en-US" dirty="0" smtClean="0"/>
              <a:t>The final mRNA is then formed and leaves the nucleus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Transcription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nscription.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600200"/>
            <a:ext cx="4419600" cy="4419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Transcription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Occurs after transcription</a:t>
            </a:r>
          </a:p>
          <a:p>
            <a:endParaRPr lang="en-US" sz="3200" dirty="0" smtClean="0"/>
          </a:p>
          <a:p>
            <a:r>
              <a:rPr lang="en-US" sz="3200" dirty="0" smtClean="0"/>
              <a:t>Occurs in cytoplasm and at the </a:t>
            </a:r>
            <a:r>
              <a:rPr lang="en-US" sz="3200" dirty="0" err="1" smtClean="0"/>
              <a:t>ribosomes</a:t>
            </a:r>
            <a:endParaRPr lang="en-US" sz="3200" dirty="0" smtClean="0"/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Translation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nslation-dna-xfing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295399"/>
            <a:ext cx="6705600" cy="458893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Translation</a:t>
            </a:r>
            <a:endParaRPr lang="en-US" dirty="0"/>
          </a:p>
        </p:txBody>
      </p:sp>
      <p:pic>
        <p:nvPicPr>
          <p:cNvPr id="5" name="Picture 4" descr="protein_synthesi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685800"/>
            <a:ext cx="5581650" cy="5730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876800" cy="4572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 group of three nucleotides</a:t>
            </a:r>
          </a:p>
          <a:p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A </a:t>
            </a:r>
            <a:r>
              <a:rPr lang="en-US" dirty="0" err="1" smtClean="0"/>
              <a:t>codon</a:t>
            </a:r>
            <a:r>
              <a:rPr lang="en-US" dirty="0" smtClean="0"/>
              <a:t> represents an amino acid,</a:t>
            </a:r>
          </a:p>
          <a:p>
            <a:pPr algn="ctr">
              <a:buNone/>
            </a:pPr>
            <a:r>
              <a:rPr lang="en-US" b="1" u="sng" dirty="0" smtClean="0"/>
              <a:t>OR</a:t>
            </a:r>
          </a:p>
          <a:p>
            <a:pPr algn="ctr">
              <a:buNone/>
            </a:pPr>
            <a:r>
              <a:rPr lang="en-US" dirty="0" smtClean="0"/>
              <a:t> it is a start or stop </a:t>
            </a:r>
            <a:r>
              <a:rPr lang="en-US" dirty="0" err="1" smtClean="0"/>
              <a:t>codon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What is a Codon?</a:t>
            </a:r>
            <a:endParaRPr lang="en-US" dirty="0"/>
          </a:p>
        </p:txBody>
      </p:sp>
      <p:pic>
        <p:nvPicPr>
          <p:cNvPr id="4" name="Picture 3" descr="Nucleot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304800"/>
            <a:ext cx="3124200" cy="2541016"/>
          </a:xfrm>
          <a:prstGeom prst="rect">
            <a:avLst/>
          </a:prstGeom>
        </p:spPr>
      </p:pic>
      <p:pic>
        <p:nvPicPr>
          <p:cNvPr id="5" name="Picture 4" descr="Cod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2971800"/>
            <a:ext cx="183776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</a:t>
            </a:r>
            <a:r>
              <a:rPr lang="en-US" dirty="0" err="1" smtClean="0"/>
              <a:t>Codons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AUG for RNA (most typical in eukaryote celled organisms)</a:t>
            </a:r>
          </a:p>
          <a:p>
            <a:endParaRPr lang="en-US" dirty="0" smtClean="0"/>
          </a:p>
          <a:p>
            <a:r>
              <a:rPr lang="en-US" dirty="0" smtClean="0"/>
              <a:t>ATG for DNA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UAG in RNA</a:t>
            </a:r>
          </a:p>
          <a:p>
            <a:r>
              <a:rPr lang="en-US" dirty="0" smtClean="0"/>
              <a:t>TAG in DNA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Codons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Stop </a:t>
            </a:r>
            <a:r>
              <a:rPr lang="en-US" dirty="0" err="1" smtClean="0"/>
              <a:t>Codons</a:t>
            </a:r>
            <a:endParaRPr lang="en-US" dirty="0"/>
          </a:p>
        </p:txBody>
      </p:sp>
      <p:pic>
        <p:nvPicPr>
          <p:cNvPr id="7" name="Content Placeholder 3" descr="tR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3505200"/>
            <a:ext cx="4827630" cy="253365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iversal genetic co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2808" y="1524000"/>
            <a:ext cx="5358384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Universal Genetic Code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Transfers each amino acid to the ribosome to help assemble proteins</a:t>
            </a:r>
          </a:p>
          <a:p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 err="1" smtClean="0"/>
              <a:t>tRNA</a:t>
            </a:r>
            <a:r>
              <a:rPr lang="en-US" dirty="0" smtClean="0"/>
              <a:t> carries one specific amino acid</a:t>
            </a:r>
          </a:p>
          <a:p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 err="1" smtClean="0"/>
              <a:t>tRNA</a:t>
            </a:r>
            <a:r>
              <a:rPr lang="en-US" dirty="0" smtClean="0"/>
              <a:t> carries three unpaired bases called an </a:t>
            </a:r>
            <a:r>
              <a:rPr lang="en-US" dirty="0" err="1" smtClean="0"/>
              <a:t>anticodon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tRNA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tRNA</a:t>
            </a:r>
            <a:endParaRPr lang="en-US" dirty="0"/>
          </a:p>
        </p:txBody>
      </p:sp>
      <p:pic>
        <p:nvPicPr>
          <p:cNvPr id="5" name="Picture 4" descr="Peptide_Synthesi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429000"/>
            <a:ext cx="4171950" cy="3260081"/>
          </a:xfrm>
          <a:prstGeom prst="rect">
            <a:avLst/>
          </a:prstGeom>
        </p:spPr>
      </p:pic>
      <p:pic>
        <p:nvPicPr>
          <p:cNvPr id="6" name="Picture 5" descr="Protein transl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381000"/>
            <a:ext cx="5168900" cy="37592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directions for making a protein are in order of the four nitrogenous bases.</a:t>
            </a:r>
          </a:p>
          <a:p>
            <a:r>
              <a:rPr lang="en-US" dirty="0" smtClean="0"/>
              <a:t>This code is read three letters at a time, known as a </a:t>
            </a:r>
            <a:r>
              <a:rPr lang="en-US" dirty="0" err="1" smtClean="0"/>
              <a:t>codon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Each </a:t>
            </a:r>
            <a:r>
              <a:rPr lang="en-US" dirty="0" err="1" smtClean="0"/>
              <a:t>codon</a:t>
            </a:r>
            <a:r>
              <a:rPr lang="en-US" dirty="0" smtClean="0"/>
              <a:t> represents an amino acid.</a:t>
            </a:r>
          </a:p>
          <a:p>
            <a:r>
              <a:rPr lang="en-US" dirty="0" err="1" smtClean="0"/>
              <a:t>tRNA</a:t>
            </a:r>
            <a:r>
              <a:rPr lang="en-US" dirty="0" smtClean="0"/>
              <a:t> moves through the ribosome and its anticodons match up with the mRNA codons.</a:t>
            </a:r>
          </a:p>
          <a:p>
            <a:r>
              <a:rPr lang="en-US" dirty="0" smtClean="0"/>
              <a:t>The amino acids carried by the </a:t>
            </a:r>
            <a:r>
              <a:rPr lang="en-US" dirty="0" err="1" smtClean="0"/>
              <a:t>tRNA</a:t>
            </a:r>
            <a:r>
              <a:rPr lang="en-US" dirty="0" smtClean="0"/>
              <a:t> are attached until the protein is complete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Making a Protein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Hedrick</a:t>
            </a:r>
          </a:p>
          <a:p>
            <a:r>
              <a:rPr lang="en-US" dirty="0" smtClean="0"/>
              <a:t>Biology 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Protein Synthesis</a:t>
            </a:r>
            <a:br>
              <a:rPr lang="en-US" dirty="0" smtClean="0"/>
            </a:br>
            <a:r>
              <a:rPr lang="en-US" dirty="0" smtClean="0"/>
              <a:t>Transcription and Translation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Central Dogma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3600" b="1" u="sng" dirty="0" smtClean="0"/>
              <a:t>DNA</a:t>
            </a:r>
          </a:p>
          <a:p>
            <a:pPr algn="ctr">
              <a:buNone/>
            </a:pPr>
            <a:endParaRPr lang="en-US" sz="3600" b="1" u="sng" dirty="0" smtClean="0"/>
          </a:p>
          <a:p>
            <a:pPr algn="ctr">
              <a:buNone/>
            </a:pPr>
            <a:r>
              <a:rPr lang="en-US" sz="2800" i="1" dirty="0" smtClean="0"/>
              <a:t>Transcription</a:t>
            </a:r>
          </a:p>
          <a:p>
            <a:pPr algn="ctr">
              <a:buNone/>
            </a:pPr>
            <a:endParaRPr lang="en-US" sz="2800" i="1" dirty="0" smtClean="0"/>
          </a:p>
          <a:p>
            <a:pPr algn="ctr">
              <a:buNone/>
            </a:pPr>
            <a:r>
              <a:rPr lang="en-US" sz="3600" b="1" u="sng" dirty="0" smtClean="0"/>
              <a:t>RNA</a:t>
            </a:r>
          </a:p>
          <a:p>
            <a:pPr algn="ctr">
              <a:buNone/>
            </a:pPr>
            <a:endParaRPr lang="en-US" sz="3600" b="1" u="sng" dirty="0" smtClean="0"/>
          </a:p>
          <a:p>
            <a:pPr algn="ctr">
              <a:buNone/>
            </a:pPr>
            <a:r>
              <a:rPr lang="en-US" sz="2800" i="1" dirty="0" smtClean="0"/>
              <a:t>Translation</a:t>
            </a:r>
          </a:p>
          <a:p>
            <a:pPr algn="ctr">
              <a:buNone/>
            </a:pPr>
            <a:endParaRPr lang="en-US" sz="2800" i="1" dirty="0" smtClean="0"/>
          </a:p>
          <a:p>
            <a:pPr algn="ctr">
              <a:buNone/>
            </a:pPr>
            <a:r>
              <a:rPr lang="en-US" sz="3600" b="1" u="sng" dirty="0" smtClean="0"/>
              <a:t>Protein</a:t>
            </a:r>
            <a:endParaRPr lang="en-US" sz="3600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3300" b="1" u="sng" dirty="0" smtClean="0"/>
              <a:t>Cookbook</a:t>
            </a:r>
          </a:p>
          <a:p>
            <a:pPr algn="ctr">
              <a:buNone/>
            </a:pPr>
            <a:endParaRPr lang="en-US" sz="3300" dirty="0" smtClean="0"/>
          </a:p>
          <a:p>
            <a:pPr algn="ctr">
              <a:buNone/>
            </a:pPr>
            <a:r>
              <a:rPr lang="en-US" i="1" dirty="0" smtClean="0"/>
              <a:t>Copy specific recipe</a:t>
            </a:r>
          </a:p>
          <a:p>
            <a:pPr algn="ctr">
              <a:buNone/>
            </a:pPr>
            <a:endParaRPr lang="en-US" sz="3300" dirty="0" smtClean="0"/>
          </a:p>
          <a:p>
            <a:pPr algn="ctr">
              <a:buNone/>
            </a:pPr>
            <a:r>
              <a:rPr lang="en-US" sz="3300" b="1" u="sng" dirty="0" smtClean="0"/>
              <a:t>Delivers recipe to chef </a:t>
            </a:r>
          </a:p>
          <a:p>
            <a:pPr algn="ctr">
              <a:buNone/>
            </a:pPr>
            <a:endParaRPr lang="en-US" sz="3300" dirty="0" smtClean="0"/>
          </a:p>
          <a:p>
            <a:pPr algn="ctr">
              <a:buNone/>
            </a:pPr>
            <a:r>
              <a:rPr lang="en-US" i="1" dirty="0" smtClean="0"/>
              <a:t>Chef calls for ingredients</a:t>
            </a:r>
          </a:p>
          <a:p>
            <a:pPr algn="ctr">
              <a:buNone/>
            </a:pPr>
            <a:endParaRPr lang="en-US" sz="3300" dirty="0" smtClean="0"/>
          </a:p>
          <a:p>
            <a:pPr algn="ctr">
              <a:buNone/>
            </a:pPr>
            <a:r>
              <a:rPr lang="en-US" sz="3300" b="1" u="sng" dirty="0" smtClean="0"/>
              <a:t>Dinner is served </a:t>
            </a:r>
            <a:endParaRPr lang="en-US" sz="33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proteins!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http://www.youtube.com/watch?v=5iS4CRPPDus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Protein synthesis</a:t>
            </a:r>
            <a:endParaRPr lang="en-US" dirty="0"/>
          </a:p>
        </p:txBody>
      </p:sp>
      <p:pic>
        <p:nvPicPr>
          <p:cNvPr id="4" name="Picture 3" descr="AH H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505200"/>
            <a:ext cx="2990553" cy="3062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dirty="0" err="1" smtClean="0"/>
              <a:t>codon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What are the 3 bases on the end of a </a:t>
            </a:r>
            <a:r>
              <a:rPr lang="en-US" dirty="0" err="1" smtClean="0"/>
              <a:t>tRNA</a:t>
            </a:r>
            <a:r>
              <a:rPr lang="en-US" dirty="0" smtClean="0"/>
              <a:t> called?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12/12-13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making of proteins. RNA acts as a bridge between DNA and the proteins which it codes</a:t>
            </a:r>
          </a:p>
          <a:p>
            <a:r>
              <a:rPr lang="en-US" dirty="0" smtClean="0"/>
              <a:t>Two processes are involved</a:t>
            </a:r>
          </a:p>
          <a:p>
            <a:pPr lvl="1"/>
            <a:r>
              <a:rPr lang="en-US" dirty="0" smtClean="0"/>
              <a:t>Transcription</a:t>
            </a:r>
          </a:p>
          <a:p>
            <a:pPr lvl="1"/>
            <a:r>
              <a:rPr lang="en-US" dirty="0" smtClean="0"/>
              <a:t>Translation </a:t>
            </a:r>
          </a:p>
          <a:p>
            <a:pPr>
              <a:buNone/>
            </a:pPr>
            <a:r>
              <a:rPr lang="en-US" dirty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http://www.youtube.com/watch?v=5iS4CRPPDus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process when RNA copies part of the DNA nucleotide sequence</a:t>
            </a:r>
          </a:p>
          <a:p>
            <a:endParaRPr lang="en-US" dirty="0"/>
          </a:p>
          <a:p>
            <a:r>
              <a:rPr lang="en-US" dirty="0" smtClean="0"/>
              <a:t>Helicase (what does –</a:t>
            </a:r>
            <a:r>
              <a:rPr lang="en-US" dirty="0" err="1" smtClean="0"/>
              <a:t>ase</a:t>
            </a:r>
            <a:r>
              <a:rPr lang="en-US" dirty="0" smtClean="0"/>
              <a:t> mean?) unzips DNA</a:t>
            </a:r>
          </a:p>
          <a:p>
            <a:endParaRPr lang="en-US" dirty="0" smtClean="0"/>
          </a:p>
          <a:p>
            <a:r>
              <a:rPr lang="en-US" dirty="0" smtClean="0"/>
              <a:t>RNA polymerase glues together the RNA nucleotides based on the DNA template</a:t>
            </a:r>
          </a:p>
          <a:p>
            <a:endParaRPr lang="en-US" dirty="0" smtClean="0"/>
          </a:p>
          <a:p>
            <a:r>
              <a:rPr lang="en-US" dirty="0" smtClean="0"/>
              <a:t>Occurs in the nucleus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Transcription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334429"/>
            <a:ext cx="5334000" cy="5334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5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/>
              <a:t>If Helicase</a:t>
            </a:r>
          </a:p>
          <a:p>
            <a:pPr algn="ctr">
              <a:buNone/>
            </a:pPr>
            <a:r>
              <a:rPr lang="en-US" sz="3200" dirty="0" smtClean="0"/>
              <a:t>unzips the DNA strand,</a:t>
            </a:r>
          </a:p>
          <a:p>
            <a:pPr algn="ctr">
              <a:buNone/>
            </a:pPr>
            <a:r>
              <a:rPr lang="en-US" sz="3200" b="1" u="sng" dirty="0" smtClean="0"/>
              <a:t>THEN</a:t>
            </a:r>
          </a:p>
          <a:p>
            <a:pPr algn="ctr">
              <a:buNone/>
            </a:pPr>
            <a:r>
              <a:rPr lang="en-US" sz="3200" dirty="0" smtClean="0"/>
              <a:t>How does RNA polymerase know where to start and stop making an RNA copy of DNA?</a:t>
            </a:r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3200" dirty="0" smtClean="0"/>
              <a:t>RNA polymerase binds to places on the DNA molecule known as…</a:t>
            </a:r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3200" b="1" u="sng" dirty="0" smtClean="0"/>
              <a:t>PROMOTERS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67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/>
              <a:t>To make 1 protein must the entire DNA chain be copied?</a:t>
            </a:r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3200" b="1" u="sng" dirty="0" smtClean="0"/>
              <a:t>NO</a:t>
            </a:r>
          </a:p>
          <a:p>
            <a:pPr algn="ctr">
              <a:buNone/>
            </a:pPr>
            <a:r>
              <a:rPr lang="en-US" sz="3200" dirty="0" smtClean="0"/>
              <a:t>Why?</a:t>
            </a:r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2800" dirty="0" smtClean="0"/>
              <a:t>Because only certain sections of DNA code for a protein and what were those sections called?</a:t>
            </a:r>
          </a:p>
          <a:p>
            <a:pPr algn="ctr">
              <a:buNone/>
            </a:pPr>
            <a:r>
              <a:rPr lang="en-US" sz="5400" b="1" u="sng" dirty="0" smtClean="0"/>
              <a:t>GENES</a:t>
            </a:r>
            <a:endParaRPr lang="en-US" sz="5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NA-genes-radio-controlled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0448" y="2145792"/>
            <a:ext cx="5023104" cy="332841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Genes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DNA sequences of nucleotides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Introns</a:t>
            </a:r>
            <a:endParaRPr lang="en-US" dirty="0" smtClean="0"/>
          </a:p>
          <a:p>
            <a:pPr lvl="1"/>
            <a:r>
              <a:rPr lang="en-US" dirty="0" smtClean="0"/>
              <a:t>Do not code for a protein</a:t>
            </a:r>
          </a:p>
          <a:p>
            <a:r>
              <a:rPr lang="en-US" dirty="0" err="1" smtClean="0"/>
              <a:t>Exons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Code for protein</a:t>
            </a:r>
            <a:endParaRPr lang="en-US" dirty="0"/>
          </a:p>
        </p:txBody>
      </p:sp>
      <p:pic>
        <p:nvPicPr>
          <p:cNvPr id="5" name="Content Placeholder 4" descr="exintrons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33800" y="1371600"/>
            <a:ext cx="4059238" cy="2499757"/>
          </a:xfrm>
        </p:spPr>
      </p:pic>
      <p:pic>
        <p:nvPicPr>
          <p:cNvPr id="6" name="Picture 5" descr="Geneintronsex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3886200"/>
            <a:ext cx="2950789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1677</TotalTime>
  <Words>450</Words>
  <Application>Microsoft Office PowerPoint</Application>
  <PresentationFormat>On-screen Show (4:3)</PresentationFormat>
  <Paragraphs>114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Constantia</vt:lpstr>
      <vt:lpstr>Wingdings 2</vt:lpstr>
      <vt:lpstr>Paper</vt:lpstr>
      <vt:lpstr>Warm Up 1/6-7/15</vt:lpstr>
      <vt:lpstr>Protein Synthesis Transcription and Translation</vt:lpstr>
      <vt:lpstr>Protein Synthesis</vt:lpstr>
      <vt:lpstr>Transcription</vt:lpstr>
      <vt:lpstr>Transcription</vt:lpstr>
      <vt:lpstr>PowerPoint Presentation</vt:lpstr>
      <vt:lpstr>PowerPoint Presentation</vt:lpstr>
      <vt:lpstr>Genes</vt:lpstr>
      <vt:lpstr>DNA sequences of nucleotides</vt:lpstr>
      <vt:lpstr>Transcription</vt:lpstr>
      <vt:lpstr>Transcription</vt:lpstr>
      <vt:lpstr>Translation</vt:lpstr>
      <vt:lpstr>Translation</vt:lpstr>
      <vt:lpstr>What is a Codon?</vt:lpstr>
      <vt:lpstr>Codons </vt:lpstr>
      <vt:lpstr>Universal Genetic Code</vt:lpstr>
      <vt:lpstr>tRNA </vt:lpstr>
      <vt:lpstr>tRNA</vt:lpstr>
      <vt:lpstr>Making a Protein</vt:lpstr>
      <vt:lpstr>Central Dogma</vt:lpstr>
      <vt:lpstr>Protein synthesis</vt:lpstr>
      <vt:lpstr>Warm Up 12/12-13</vt:lpstr>
    </vt:vector>
  </TitlesOfParts>
  <Company>Nampa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</dc:title>
  <dc:creator>jschisel</dc:creator>
  <cp:lastModifiedBy>Hedrick, Casey</cp:lastModifiedBy>
  <cp:revision>103</cp:revision>
  <dcterms:created xsi:type="dcterms:W3CDTF">2013-12-03T23:48:39Z</dcterms:created>
  <dcterms:modified xsi:type="dcterms:W3CDTF">2015-01-06T21:37:16Z</dcterms:modified>
</cp:coreProperties>
</file>