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8" r:id="rId2"/>
    <p:sldId id="285" r:id="rId3"/>
    <p:sldId id="284" r:id="rId4"/>
    <p:sldId id="279" r:id="rId5"/>
    <p:sldId id="274" r:id="rId6"/>
    <p:sldId id="275" r:id="rId7"/>
    <p:sldId id="276" r:id="rId8"/>
    <p:sldId id="277" r:id="rId9"/>
    <p:sldId id="256" r:id="rId10"/>
    <p:sldId id="259" r:id="rId11"/>
    <p:sldId id="258" r:id="rId12"/>
    <p:sldId id="264" r:id="rId13"/>
    <p:sldId id="260" r:id="rId14"/>
    <p:sldId id="271" r:id="rId15"/>
    <p:sldId id="272" r:id="rId16"/>
    <p:sldId id="261" r:id="rId17"/>
    <p:sldId id="262" r:id="rId18"/>
    <p:sldId id="267" r:id="rId19"/>
    <p:sldId id="269" r:id="rId20"/>
    <p:sldId id="270" r:id="rId21"/>
    <p:sldId id="280" r:id="rId22"/>
    <p:sldId id="281" r:id="rId23"/>
    <p:sldId id="282" r:id="rId24"/>
    <p:sldId id="283" r:id="rId25"/>
    <p:sldId id="278" r:id="rId26"/>
    <p:sldId id="266" r:id="rId27"/>
    <p:sldId id="273" r:id="rId28"/>
  </p:sldIdLst>
  <p:sldSz cx="9144000" cy="6858000" type="screen4x3"/>
  <p:notesSz cx="6954838" cy="93091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0000"/>
    <a:srgbClr val="009900"/>
    <a:srgbClr val="333333"/>
    <a:srgbClr val="808080"/>
    <a:srgbClr val="5F5F5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87" autoAdjust="0"/>
    <p:restoredTop sz="90929"/>
  </p:normalViewPr>
  <p:slideViewPr>
    <p:cSldViewPr>
      <p:cViewPr varScale="1">
        <p:scale>
          <a:sx n="47" d="100"/>
          <a:sy n="47" d="100"/>
        </p:scale>
        <p:origin x="4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1075" y="0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312" y="4421823"/>
            <a:ext cx="5100215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1075" y="8843645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33554A1-13E5-4067-8044-0CD9664A09B3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01860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060" indent="-2904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1631" indent="-2323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6283" indent="-2323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0936" indent="-2323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23DAC5-35B3-47A3-A94D-FDEF73BA9B7F}" type="slidenum">
              <a:rPr lang="en-CA" altLang="en-US" smtClean="0"/>
              <a:pPr>
                <a:spcBef>
                  <a:spcPct val="0"/>
                </a:spcBef>
              </a:pPr>
              <a:t>9</a:t>
            </a:fld>
            <a:endParaRPr lang="en-CA" alt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400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060" indent="-2904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1631" indent="-2323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6283" indent="-2323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0936" indent="-2323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E61937-1C66-4524-BAEE-BAAAF2B319BE}" type="slidenum">
              <a:rPr lang="en-CA" altLang="en-US" smtClean="0"/>
              <a:pPr>
                <a:spcBef>
                  <a:spcPct val="0"/>
                </a:spcBef>
              </a:pPr>
              <a:t>10</a:t>
            </a:fld>
            <a:endParaRPr lang="en-CA" alt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859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060" indent="-2904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1631" indent="-2323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6283" indent="-2323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0936" indent="-2323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30E556-E66D-4C66-85E3-2AF6279CBEC7}" type="slidenum">
              <a:rPr lang="en-CA" altLang="en-US" smtClean="0"/>
              <a:pPr>
                <a:spcBef>
                  <a:spcPct val="0"/>
                </a:spcBef>
              </a:pPr>
              <a:t>11</a:t>
            </a:fld>
            <a:endParaRPr lang="en-CA" alt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419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060" indent="-2904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1631" indent="-2323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6283" indent="-2323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0936" indent="-2323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4157C1-10F9-4CAA-B3F9-FF4100B03637}" type="slidenum">
              <a:rPr lang="en-CA" altLang="en-US" smtClean="0"/>
              <a:pPr>
                <a:spcBef>
                  <a:spcPct val="0"/>
                </a:spcBef>
              </a:pPr>
              <a:t>12</a:t>
            </a:fld>
            <a:endParaRPr lang="en-CA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936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060" indent="-2904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1631" indent="-2323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6283" indent="-2323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0936" indent="-2323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AFA26B-3E4E-4A97-95C1-10E2BBD968F3}" type="slidenum">
              <a:rPr lang="en-CA" altLang="en-US" smtClean="0"/>
              <a:pPr>
                <a:spcBef>
                  <a:spcPct val="0"/>
                </a:spcBef>
              </a:pPr>
              <a:t>13</a:t>
            </a:fld>
            <a:endParaRPr lang="en-CA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127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060" indent="-2904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1631" indent="-2323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6283" indent="-2323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0936" indent="-2323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1B651F-D203-48DE-95CC-438A8C600A5A}" type="slidenum">
              <a:rPr lang="en-CA" altLang="en-US" smtClean="0"/>
              <a:pPr>
                <a:spcBef>
                  <a:spcPct val="0"/>
                </a:spcBef>
              </a:pPr>
              <a:t>16</a:t>
            </a:fld>
            <a:endParaRPr lang="en-CA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520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060" indent="-2904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1631" indent="-2323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6283" indent="-2323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0936" indent="-2323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16EEA5-47EF-4F21-8F13-6C6EC3A80AC2}" type="slidenum">
              <a:rPr lang="en-CA" altLang="en-US" smtClean="0"/>
              <a:pPr>
                <a:spcBef>
                  <a:spcPct val="0"/>
                </a:spcBef>
              </a:pPr>
              <a:t>17</a:t>
            </a:fld>
            <a:endParaRPr lang="en-CA" alt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580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060" indent="-2904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1631" indent="-2323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6283" indent="-2323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0936" indent="-2323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E7D5B4-93E0-497E-BED7-CB50C8463AB8}" type="slidenum">
              <a:rPr lang="en-CA" altLang="en-US" smtClean="0"/>
              <a:pPr>
                <a:spcBef>
                  <a:spcPct val="0"/>
                </a:spcBef>
              </a:pPr>
              <a:t>26</a:t>
            </a:fld>
            <a:endParaRPr lang="en-CA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344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4" descr="leaf_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5C931-F808-4B3F-B9A8-C758F5896C92}" type="datetime1">
              <a:rPr lang="en-CA"/>
              <a:pPr>
                <a:defRPr/>
              </a:pPr>
              <a:t>10/11/2015</a:t>
            </a:fld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B297B-3988-4CB5-8AB2-E865468972CA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25016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7306A-C879-419E-B11D-C7AB29B8D4DA}" type="datetime1">
              <a:rPr lang="en-CA"/>
              <a:pPr>
                <a:defRPr/>
              </a:pPr>
              <a:t>10/11/2015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914DD-DC8F-48B0-8AF7-D4793E77446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0496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9AD0F-CC36-4D09-A6DB-2A7E2B50ACE9}" type="datetime1">
              <a:rPr lang="en-CA"/>
              <a:pPr>
                <a:defRPr/>
              </a:pPr>
              <a:t>10/11/2015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6334B-D355-4BB1-B19E-36AC85E3D67E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82722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33FEE-F513-4379-AAC8-F650A540C6C1}" type="datetime1">
              <a:rPr lang="en-CA"/>
              <a:pPr>
                <a:defRPr/>
              </a:pPr>
              <a:t>10/11/2015</a:t>
            </a:fld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070C4-CF10-4D5B-93EF-90CF508CFFC0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05022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99BF0-796E-4691-9707-441F089AAB79}" type="datetime1">
              <a:rPr lang="en-CA"/>
              <a:pPr>
                <a:defRPr/>
              </a:pPr>
              <a:t>10/11/2015</a:t>
            </a:fld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65951-A60D-4C64-9E09-517E289FB01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2537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1C667-14A5-440E-B304-3E049CBEBF0F}" type="datetime1">
              <a:rPr lang="en-CA"/>
              <a:pPr>
                <a:defRPr/>
              </a:pPr>
              <a:t>10/11/2015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50932-0B02-480D-A478-91E5E692D2D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7219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E729B-6CCC-4F97-A4B2-DCF1B72BDBD4}" type="datetime1">
              <a:rPr lang="en-CA"/>
              <a:pPr>
                <a:defRPr/>
              </a:pPr>
              <a:t>10/11/2015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6E1EF-EE7A-4660-A0C2-82211DC1B5A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68959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3AA-2482-422D-AFEA-3F32EC0A7F2E}" type="datetime1">
              <a:rPr lang="en-CA"/>
              <a:pPr>
                <a:defRPr/>
              </a:pPr>
              <a:t>10/11/2015</a:t>
            </a:fld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9444F-AF77-4012-B410-772C11248FF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3102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865E9-6FE4-426A-9A36-BC8A5200D657}" type="datetime1">
              <a:rPr lang="en-CA"/>
              <a:pPr>
                <a:defRPr/>
              </a:pPr>
              <a:t>10/11/2015</a:t>
            </a:fld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7A765-6EBA-41AE-8235-CE9390B7A4F2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17050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A2DB7-F350-464A-99B6-CDB6E11D5833}" type="datetime1">
              <a:rPr lang="en-CA"/>
              <a:pPr>
                <a:defRPr/>
              </a:pPr>
              <a:t>10/11/2015</a:t>
            </a:fld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7B367-C26C-4E6D-BCFF-1506586229C2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852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76B19-D9F0-4058-8994-2F01239FE098}" type="datetime1">
              <a:rPr lang="en-CA"/>
              <a:pPr>
                <a:defRPr/>
              </a:pPr>
              <a:t>10/11/2015</a:t>
            </a:fld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F8A5B-BBA6-42D7-9EFC-7436DB9F2E3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2770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22E71-1CB2-4183-8BCA-3C1A7CEA1E80}" type="datetime1">
              <a:rPr lang="en-CA"/>
              <a:pPr>
                <a:defRPr/>
              </a:pPr>
              <a:t>10/11/2015</a:t>
            </a:fld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F6106-4217-4A17-8502-79A0BF78D174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3874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4692F-6BB5-4AF7-807A-A5646A5BBCD9}" type="datetime1">
              <a:rPr lang="en-CA"/>
              <a:pPr>
                <a:defRPr/>
              </a:pPr>
              <a:t>10/11/2015</a:t>
            </a:fld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BA9AD-0F06-4AE4-A922-BA8CF2DA7B7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26996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FEB0ECE9-D1AA-46DF-8B55-CFB23874BC54}" type="datetime1">
              <a:rPr lang="en-CA"/>
              <a:pPr>
                <a:defRPr/>
              </a:pPr>
              <a:t>10/11/2015</a:t>
            </a:fld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BC16770-7F6D-42CB-976B-E4DE2B602FEE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1031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Warm Up 10/28-29/15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Create a double bubble map comparing/contrasting autotrophs/heterotrophs.</a:t>
            </a:r>
          </a:p>
          <a:p>
            <a:endParaRPr lang="en-US" altLang="en-US" smtClean="0"/>
          </a:p>
          <a:p>
            <a:r>
              <a:rPr lang="en-US" altLang="en-US" smtClean="0"/>
              <a:t>Tell me, in your own words, why ATP is so important for organisms.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Overview</a:t>
            </a:r>
            <a:endParaRPr lang="en-CA" alt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Most energy on Earth comes from the sun.</a:t>
            </a:r>
          </a:p>
          <a:p>
            <a:pPr eaLnBrk="1" hangingPunct="1"/>
            <a:r>
              <a:rPr lang="en-US" altLang="en-US" dirty="0" smtClean="0"/>
              <a:t>What things directly use the sun for energy?</a:t>
            </a:r>
          </a:p>
          <a:p>
            <a:pPr lvl="1" eaLnBrk="1" hangingPunct="1"/>
            <a:r>
              <a:rPr lang="en-US" altLang="en-US" dirty="0" smtClean="0"/>
              <a:t>Plants</a:t>
            </a:r>
          </a:p>
          <a:p>
            <a:pPr lvl="1" eaLnBrk="1" hangingPunct="1"/>
            <a:r>
              <a:rPr lang="en-US" altLang="en-US" dirty="0" smtClean="0"/>
              <a:t>Algae </a:t>
            </a:r>
          </a:p>
          <a:p>
            <a:pPr lvl="1" eaLnBrk="1" hangingPunct="1"/>
            <a:r>
              <a:rPr lang="en-US" altLang="en-US" dirty="0" smtClean="0"/>
              <a:t>Cyanobacteria (photosynthetic bacteria)</a:t>
            </a:r>
          </a:p>
          <a:p>
            <a:pPr marL="914400" lvl="2" indent="0" eaLnBrk="1" hangingPunct="1">
              <a:buNone/>
            </a:pPr>
            <a:endParaRPr lang="en-CA" altLang="en-US" dirty="0" smtClean="0"/>
          </a:p>
        </p:txBody>
      </p:sp>
      <p:sp>
        <p:nvSpPr>
          <p:cNvPr id="2" name="Smiley Face 1"/>
          <p:cNvSpPr/>
          <p:nvPr/>
        </p:nvSpPr>
        <p:spPr>
          <a:xfrm>
            <a:off x="8001000" y="56388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3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Overall Reaction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524000" y="22098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What is the equation for photosynthesis?</a:t>
            </a:r>
            <a:endParaRPr lang="en-CA" altLang="en-US" sz="2400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4419600" y="2743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762000" y="36576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carbon dioxide + water </a:t>
            </a:r>
            <a:r>
              <a:rPr lang="en-US" altLang="en-US" sz="2400">
                <a:sym typeface="Wingdings" panose="05000000000000000000" pitchFamily="2" charset="2"/>
              </a:rPr>
              <a:t> glucose + oxygen + energy</a:t>
            </a:r>
            <a:endParaRPr lang="en-CA" altLang="en-US" sz="2400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4419600" y="4191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1371600" y="50292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1447800" y="51054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6CO</a:t>
            </a:r>
            <a:r>
              <a:rPr lang="en-US" altLang="en-US" sz="2400" baseline="-25000"/>
              <a:t>2</a:t>
            </a:r>
            <a:r>
              <a:rPr lang="en-US" altLang="en-US" sz="2400"/>
              <a:t>  +  6H</a:t>
            </a:r>
            <a:r>
              <a:rPr lang="en-US" altLang="en-US" sz="2400" baseline="-25000"/>
              <a:t>2</a:t>
            </a:r>
            <a:r>
              <a:rPr lang="en-US" altLang="en-US" sz="2400"/>
              <a:t>O  </a:t>
            </a:r>
            <a:r>
              <a:rPr lang="en-US" altLang="en-US" sz="2400">
                <a:sym typeface="Wingdings" panose="05000000000000000000" pitchFamily="2" charset="2"/>
              </a:rPr>
              <a:t>  C</a:t>
            </a:r>
            <a:r>
              <a:rPr lang="en-US" altLang="en-US" sz="2400" baseline="-25000">
                <a:sym typeface="Wingdings" panose="05000000000000000000" pitchFamily="2" charset="2"/>
              </a:rPr>
              <a:t>6</a:t>
            </a:r>
            <a:r>
              <a:rPr lang="en-US" altLang="en-US" sz="2400">
                <a:sym typeface="Wingdings" panose="05000000000000000000" pitchFamily="2" charset="2"/>
              </a:rPr>
              <a:t>H</a:t>
            </a:r>
            <a:r>
              <a:rPr lang="en-US" altLang="en-US" sz="2400" baseline="-25000">
                <a:sym typeface="Wingdings" panose="05000000000000000000" pitchFamily="2" charset="2"/>
              </a:rPr>
              <a:t>12</a:t>
            </a:r>
            <a:r>
              <a:rPr lang="en-US" altLang="en-US" sz="2400">
                <a:sym typeface="Wingdings" panose="05000000000000000000" pitchFamily="2" charset="2"/>
              </a:rPr>
              <a:t>O</a:t>
            </a:r>
            <a:r>
              <a:rPr lang="en-US" altLang="en-US" sz="2400" baseline="-25000">
                <a:sym typeface="Wingdings" panose="05000000000000000000" pitchFamily="2" charset="2"/>
              </a:rPr>
              <a:t>6</a:t>
            </a:r>
            <a:r>
              <a:rPr lang="en-US" altLang="en-US" sz="2400">
                <a:sym typeface="Wingdings" panose="05000000000000000000" pitchFamily="2" charset="2"/>
              </a:rPr>
              <a:t>  +  6O</a:t>
            </a:r>
            <a:r>
              <a:rPr lang="en-US" altLang="en-US" sz="2400" baseline="-25000">
                <a:sym typeface="Wingdings" panose="05000000000000000000" pitchFamily="2" charset="2"/>
              </a:rPr>
              <a:t>2</a:t>
            </a:r>
            <a:r>
              <a:rPr lang="en-US" altLang="en-US" sz="2400">
                <a:sym typeface="Wingdings" panose="05000000000000000000" pitchFamily="2" charset="2"/>
              </a:rPr>
              <a:t>  +  energy</a:t>
            </a:r>
            <a:endParaRPr lang="en-CA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utoUpdateAnimBg="0"/>
      <p:bldP spid="31751" grpId="0" animBg="1"/>
      <p:bldP spid="31753" grpId="0" autoUpdateAnimBg="0"/>
      <p:bldP spid="31754" grpId="0" animBg="1"/>
      <p:bldP spid="31755" grpId="0" autoUpdateAnimBg="0"/>
      <p:bldP spid="3175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Overview</a:t>
            </a:r>
            <a:endParaRPr lang="en-CA" altLang="en-US" smtClean="0"/>
          </a:p>
        </p:txBody>
      </p:sp>
      <p:pic>
        <p:nvPicPr>
          <p:cNvPr id="12291" name="Picture 1027" descr="photo-over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162800" cy="561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Overview</a:t>
            </a:r>
            <a:endParaRPr lang="en-CA" alt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1. 	Carbon dioxide and water are taken in by plants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2. 	Plants absorb light energy and convert it to a usable form.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ATP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NADPH (Plant ATP)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3. 	Energy is used to “fix” carbon dioxide into sugar molecules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Chemical energy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4.	Sugar is converted to starch and stored for use by the plant, and by animals when they eat plants.</a:t>
            </a:r>
            <a:endParaRPr lang="en-CA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Types of reactions: metabolism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i="1" u="sng" smtClean="0"/>
              <a:t>Anabolic:</a:t>
            </a:r>
          </a:p>
          <a:p>
            <a:r>
              <a:rPr lang="en-US" altLang="en-US" smtClean="0"/>
              <a:t>A chemical reaction that builds molecules</a:t>
            </a:r>
          </a:p>
          <a:p>
            <a:endParaRPr lang="en-US" altLang="en-US" smtClean="0"/>
          </a:p>
          <a:p>
            <a:r>
              <a:rPr lang="en-US" altLang="en-US" smtClean="0"/>
              <a:t>Making proteins from amino acids</a:t>
            </a:r>
          </a:p>
          <a:p>
            <a:endParaRPr lang="en-US" altLang="en-US" smtClean="0"/>
          </a:p>
          <a:p>
            <a:r>
              <a:rPr lang="en-US" altLang="en-US" smtClean="0"/>
              <a:t>Photosynthesis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2" name="Smiley Face 1"/>
          <p:cNvSpPr/>
          <p:nvPr/>
        </p:nvSpPr>
        <p:spPr>
          <a:xfrm>
            <a:off x="8001000" y="5805488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43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1087438"/>
            <a:ext cx="29765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Types of reactions: metabolism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i="1" u="sng" dirty="0" smtClean="0"/>
              <a:t>Catabolic:</a:t>
            </a:r>
          </a:p>
          <a:p>
            <a:pPr>
              <a:defRPr/>
            </a:pPr>
            <a:r>
              <a:rPr lang="en-US" dirty="0" smtClean="0"/>
              <a:t>A chemical reaction that breaks down molecules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Breaking down complex carbohydrates into glucose</a:t>
            </a:r>
          </a:p>
          <a:p>
            <a:pPr>
              <a:defRPr/>
            </a:pPr>
            <a:r>
              <a:rPr lang="en-US" dirty="0" smtClean="0"/>
              <a:t>Cellular Respiration 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066800"/>
            <a:ext cx="2982912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miley Face 3"/>
          <p:cNvSpPr/>
          <p:nvPr/>
        </p:nvSpPr>
        <p:spPr>
          <a:xfrm>
            <a:off x="8153400" y="59436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Chloroplasts</a:t>
            </a:r>
            <a:endParaRPr lang="en-CA" alt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38100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Have TWO membranes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A “bi-bilayer!”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The inner membrane is called the </a:t>
            </a:r>
            <a:r>
              <a:rPr lang="en-US" altLang="en-US" sz="2400" i="1" smtClean="0"/>
              <a:t>thylakoid.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The thylakoid is folded and looks like stacks of coins called </a:t>
            </a:r>
            <a:r>
              <a:rPr lang="en-US" altLang="en-US" sz="2400" i="1" smtClean="0"/>
              <a:t>grana (granum </a:t>
            </a:r>
            <a:r>
              <a:rPr lang="en-US" altLang="en-US" sz="2400" smtClean="0"/>
              <a:t>singular).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The </a:t>
            </a:r>
            <a:r>
              <a:rPr lang="en-US" altLang="en-US" sz="2400" i="1" smtClean="0"/>
              <a:t>stroma</a:t>
            </a:r>
            <a:r>
              <a:rPr lang="en-US" altLang="en-US" sz="2400" smtClean="0"/>
              <a:t> is the space surrounding the granum</a:t>
            </a:r>
            <a:endParaRPr lang="en-CA" altLang="en-US" sz="2400" smtClean="0"/>
          </a:p>
        </p:txBody>
      </p:sp>
      <p:pic>
        <p:nvPicPr>
          <p:cNvPr id="21508" name="Picture 5" descr="chloroplas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0513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762000" y="6324600"/>
            <a:ext cx="838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Image source:  </a:t>
            </a:r>
            <a:r>
              <a:rPr lang="en-CA" altLang="en-US" sz="1600"/>
              <a:t>http://www.daviddarling.info/encyclopedia/C/chloroplasts.html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bldLvl="3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Chloroplasts</a:t>
            </a:r>
            <a:endParaRPr lang="en-CA" alt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Chlorophyll molecules are embedded in the thylakoid membrane</a:t>
            </a:r>
          </a:p>
          <a:p>
            <a:pPr eaLnBrk="1" hangingPunct="1">
              <a:buFontTx/>
              <a:buNone/>
            </a:pPr>
            <a:endParaRPr lang="en-US" altLang="en-US" sz="2400" smtClean="0"/>
          </a:p>
          <a:p>
            <a:pPr eaLnBrk="1" hangingPunct="1"/>
            <a:r>
              <a:rPr lang="en-US" altLang="en-US" sz="2400" smtClean="0"/>
              <a:t>Act like a light “antenna”</a:t>
            </a:r>
          </a:p>
          <a:p>
            <a:pPr eaLnBrk="1" hangingPunct="1">
              <a:buFontTx/>
              <a:buNone/>
            </a:pPr>
            <a:endParaRPr lang="en-US" altLang="en-US" sz="2400" smtClean="0"/>
          </a:p>
          <a:p>
            <a:pPr eaLnBrk="1" hangingPunct="1"/>
            <a:r>
              <a:rPr lang="en-US" altLang="en-US" sz="2400" smtClean="0"/>
              <a:t>These molecules can absorb sunlight energy.</a:t>
            </a:r>
          </a:p>
        </p:txBody>
      </p:sp>
      <p:pic>
        <p:nvPicPr>
          <p:cNvPr id="23556" name="Picture 5" descr="thylako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4648200" y="5715000"/>
            <a:ext cx="396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/>
              <a:t>Image from </a:t>
            </a:r>
            <a:r>
              <a:rPr lang="en-US" altLang="en-US" sz="1000" u="sng"/>
              <a:t>Biology 11:  College Preparation</a:t>
            </a:r>
            <a:r>
              <a:rPr lang="en-US" altLang="en-US" sz="1000"/>
              <a:t>.  Pg 73.  Nelson, Toronto.  2003.</a:t>
            </a:r>
            <a:endParaRPr lang="en-CA" altLang="en-US" sz="1000"/>
          </a:p>
        </p:txBody>
      </p:sp>
      <p:sp>
        <p:nvSpPr>
          <p:cNvPr id="2" name="Smiley Face 1"/>
          <p:cNvSpPr/>
          <p:nvPr/>
        </p:nvSpPr>
        <p:spPr>
          <a:xfrm>
            <a:off x="8153400" y="57150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Chlorophyll (more like borophyll)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molecule that traps light</a:t>
            </a:r>
          </a:p>
          <a:p>
            <a:r>
              <a:rPr lang="en-US" altLang="en-US" smtClean="0"/>
              <a:t>2 types: chlorophyll a and b</a:t>
            </a:r>
          </a:p>
          <a:p>
            <a:r>
              <a:rPr lang="en-US" altLang="en-US" smtClean="0"/>
              <a:t>Accessory pigments also help in the process (Beta carotene, etc.)</a:t>
            </a:r>
          </a:p>
        </p:txBody>
      </p:sp>
      <p:pic>
        <p:nvPicPr>
          <p:cNvPr id="25604" name="Picture 3" descr="Chlorophyll molecul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292600"/>
            <a:ext cx="31496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Warm Up </a:t>
            </a:r>
            <a:r>
              <a:rPr lang="en-US" altLang="en-US" dirty="0" smtClean="0"/>
              <a:t>11/10-11/15</a:t>
            </a:r>
            <a:endParaRPr lang="en-US" altLang="en-US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Explain the general process of photosynthesis (what is used, what is made</a:t>
            </a:r>
            <a:r>
              <a:rPr lang="en-US" altLang="en-US" dirty="0" smtClean="0"/>
              <a:t>) and write the chemical formula.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What happens in an anabolic reaction? What happens in a catabolic reaction?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11/3-4/15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3581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Please write down these questions to be answered with a video:</a:t>
            </a:r>
          </a:p>
          <a:p>
            <a:r>
              <a:rPr lang="en-US" sz="2800" dirty="0"/>
              <a:t>How are materials sent to the Golgi apparatus?</a:t>
            </a:r>
          </a:p>
          <a:p>
            <a:r>
              <a:rPr lang="en-US" sz="2800" dirty="0"/>
              <a:t>Why would proteins and lipids want to “take the bus” to the Golgi apparatus?</a:t>
            </a:r>
          </a:p>
          <a:p>
            <a:r>
              <a:rPr lang="en-US" sz="2800" dirty="0"/>
              <a:t>What is the Golgi apparatus compared to?</a:t>
            </a:r>
          </a:p>
          <a:p>
            <a:r>
              <a:rPr lang="en-US" sz="2800" dirty="0"/>
              <a:t>How do vesicles make it out of the cell?</a:t>
            </a:r>
          </a:p>
          <a:p>
            <a:r>
              <a:rPr lang="en-US" sz="2800" dirty="0"/>
              <a:t>What does the Golgi apparatus actually do?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81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Photosynthesis Video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539750" y="1341438"/>
            <a:ext cx="7772400" cy="5516562"/>
          </a:xfrm>
        </p:spPr>
        <p:txBody>
          <a:bodyPr/>
          <a:lstStyle/>
          <a:p>
            <a:r>
              <a:rPr lang="en-US" altLang="en-US" smtClean="0"/>
              <a:t>Which organisms can carry out photosynthesis?</a:t>
            </a:r>
          </a:p>
          <a:p>
            <a:r>
              <a:rPr lang="en-US" altLang="en-US" smtClean="0"/>
              <a:t>What is happening during photosynthesis?</a:t>
            </a:r>
          </a:p>
          <a:p>
            <a:r>
              <a:rPr lang="en-US" altLang="en-US" smtClean="0"/>
              <a:t>What are the clusters of chlorophyll inside the thylakoids called?</a:t>
            </a:r>
          </a:p>
          <a:p>
            <a:r>
              <a:rPr lang="en-US" altLang="en-US" smtClean="0"/>
              <a:t>How has the oxygen from the atmosphere been created?</a:t>
            </a:r>
          </a:p>
          <a:p>
            <a:r>
              <a:rPr lang="en-US" altLang="en-US" smtClean="0"/>
              <a:t>Where does the Calvin cycle take place?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392" y="1603008"/>
            <a:ext cx="7772400" cy="4950192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dirty="0"/>
              <a:t>Happen ONLY in sunlight</a:t>
            </a:r>
          </a:p>
          <a:p>
            <a:pPr marL="914400" lvl="1" indent="-457200" eaLnBrk="1" hangingPunct="1"/>
            <a:r>
              <a:rPr lang="en-US" altLang="en-US" dirty="0"/>
              <a:t>Hence they depend on light!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800" dirty="0"/>
              <a:t>Light is absorbed by chlorophyll </a:t>
            </a:r>
            <a:r>
              <a:rPr lang="en-US" altLang="en-US" sz="2800" dirty="0" smtClean="0"/>
              <a:t>molecules in the thylakoid of the chloroplast </a:t>
            </a:r>
            <a:r>
              <a:rPr lang="en-US" altLang="en-US" sz="2800" dirty="0"/>
              <a:t>which excites </a:t>
            </a:r>
            <a:r>
              <a:rPr lang="en-US" altLang="en-US" sz="2800" dirty="0" smtClean="0"/>
              <a:t>electrons (e</a:t>
            </a:r>
            <a:r>
              <a:rPr lang="en-US" altLang="en-US" sz="2800" baseline="30000" dirty="0" smtClean="0"/>
              <a:t>-</a:t>
            </a:r>
            <a:r>
              <a:rPr lang="en-US" altLang="en-US" sz="2800" dirty="0" smtClean="0"/>
              <a:t>) from water taken in.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800" dirty="0" smtClean="0"/>
              <a:t>This energy then goes down an electron transport chain.</a:t>
            </a:r>
            <a:endParaRPr lang="en-US" altLang="en-US" sz="2800" dirty="0"/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800" dirty="0"/>
              <a:t>The energy </a:t>
            </a:r>
            <a:r>
              <a:rPr lang="en-US" altLang="en-US" sz="2800" dirty="0" smtClean="0"/>
              <a:t>generates 2 ATP </a:t>
            </a:r>
            <a:r>
              <a:rPr lang="en-US" altLang="en-US" sz="2800" dirty="0"/>
              <a:t>and </a:t>
            </a:r>
            <a:r>
              <a:rPr lang="en-US" altLang="en-US" sz="2800" dirty="0" smtClean="0"/>
              <a:t>2 NADPH (what type of macromolecule is this?).</a:t>
            </a:r>
            <a:endParaRPr lang="en-US" altLang="en-US" sz="2800" dirty="0"/>
          </a:p>
          <a:p>
            <a:endParaRPr lang="en-US" sz="2400" dirty="0"/>
          </a:p>
        </p:txBody>
      </p:sp>
      <p:sp>
        <p:nvSpPr>
          <p:cNvPr id="4" name="Smiley Face 3"/>
          <p:cNvSpPr/>
          <p:nvPr/>
        </p:nvSpPr>
        <p:spPr>
          <a:xfrm>
            <a:off x="8001000" y="56388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Reactions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916" y="1600200"/>
            <a:ext cx="763028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4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Calvin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NADPH and ATP from the light reactions go into the Calvin Cycle.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cycle repeats 6 times using 6 CO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1 glucose is made.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happen in light or dark</a:t>
            </a:r>
          </a:p>
        </p:txBody>
      </p:sp>
    </p:spTree>
    <p:extLst>
      <p:ext uri="{BB962C8B-B14F-4D97-AF65-F5344CB8AC3E}">
        <p14:creationId xmlns:p14="http://schemas.microsoft.com/office/powerpoint/2010/main" val="334875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Calvin Cycle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483576"/>
            <a:ext cx="6768752" cy="461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Calvin Cycle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Calvin Cycle sequesters carbon.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Talk to a partner about what you think sequestering carbon means and write your answers in your notes.</a:t>
            </a:r>
          </a:p>
        </p:txBody>
      </p:sp>
      <p:sp>
        <p:nvSpPr>
          <p:cNvPr id="2" name="Smiley Face 1"/>
          <p:cNvSpPr/>
          <p:nvPr/>
        </p:nvSpPr>
        <p:spPr>
          <a:xfrm>
            <a:off x="7884368" y="56388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098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Summary</a:t>
            </a:r>
          </a:p>
        </p:txBody>
      </p:sp>
      <p:pic>
        <p:nvPicPr>
          <p:cNvPr id="39940" name="Picture 4" descr="light-indy-dep-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491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0" y="6613525"/>
            <a:ext cx="4953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/>
              <a:t>Image from: </a:t>
            </a:r>
            <a:r>
              <a:rPr lang="en-US" altLang="en-US" sz="1000" u="sng"/>
              <a:t>Biology 11:  College Preparation.</a:t>
            </a:r>
            <a:r>
              <a:rPr lang="en-US" altLang="en-US" sz="1000" b="1"/>
              <a:t> Pg 74. Nelson, Toronto.  2003.</a:t>
            </a:r>
            <a:endParaRPr lang="en-CA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Create a Brace Map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Create a brace map (whole and part relationship) detailing photosynthesis.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10/30-11/2/15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products of photosynthesis?</a:t>
            </a:r>
          </a:p>
          <a:p>
            <a:pPr marL="0" indent="0">
              <a:buNone/>
            </a:pPr>
            <a:r>
              <a:rPr lang="en-US" dirty="0" smtClean="0"/>
              <a:t>Please write down these questions to answer for our video: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made in the ER?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does the ER do?</a:t>
            </a:r>
          </a:p>
        </p:txBody>
      </p:sp>
    </p:spTree>
    <p:extLst>
      <p:ext uri="{BB962C8B-B14F-4D97-AF65-F5344CB8AC3E}">
        <p14:creationId xmlns:p14="http://schemas.microsoft.com/office/powerpoint/2010/main" val="398454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10/26-27/15 Ribosomes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83904"/>
            <a:ext cx="7772400" cy="3581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Please copy down these questions and we will answer them with a video:</a:t>
            </a:r>
          </a:p>
          <a:p>
            <a:r>
              <a:rPr lang="en-US" sz="2800" dirty="0" smtClean="0"/>
              <a:t>Where do the instructions to make proteins come from?</a:t>
            </a:r>
          </a:p>
          <a:p>
            <a:r>
              <a:rPr lang="en-US" sz="2800" dirty="0" smtClean="0"/>
              <a:t>How do the instructions for making a protein make it out of the nucleus?</a:t>
            </a:r>
          </a:p>
          <a:p>
            <a:r>
              <a:rPr lang="en-US" sz="2800" dirty="0" smtClean="0"/>
              <a:t>Where are the proteins made?</a:t>
            </a:r>
          </a:p>
          <a:p>
            <a:r>
              <a:rPr lang="en-US" sz="2800" dirty="0" smtClean="0"/>
              <a:t>What are the ingredients for proteins?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08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Warm Up 11/6-9/15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39552" y="1614056"/>
            <a:ext cx="7772400" cy="3581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Please write down the following questions and we will answer with a video:</a:t>
            </a:r>
          </a:p>
          <a:p>
            <a:r>
              <a:rPr lang="en-US" altLang="en-US" dirty="0" smtClean="0"/>
              <a:t>What makes lysosomes?</a:t>
            </a:r>
          </a:p>
          <a:p>
            <a:r>
              <a:rPr lang="en-US" altLang="en-US" dirty="0" smtClean="0"/>
              <a:t>What do they do?</a:t>
            </a:r>
          </a:p>
          <a:p>
            <a:r>
              <a:rPr lang="en-US" altLang="en-US" dirty="0" smtClean="0"/>
              <a:t>What is inside a lysosome?</a:t>
            </a:r>
          </a:p>
          <a:p>
            <a:r>
              <a:rPr lang="en-US" altLang="en-US" dirty="0" smtClean="0"/>
              <a:t>How do the lysosomes remove dead organelles?</a:t>
            </a:r>
          </a:p>
          <a:p>
            <a:r>
              <a:rPr lang="en-US" altLang="en-US" dirty="0" smtClean="0"/>
              <a:t>What are lysosomes compared to?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Warm Up 11/12-13/14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Create a flow map detailing the entire protein story (where the instructions are stored to where the proteins are broken down)</a:t>
            </a:r>
          </a:p>
          <a:p>
            <a:r>
              <a:rPr lang="en-US" altLang="en-US" smtClean="0"/>
              <a:t>What do plants need from the environment to do photosynthesis?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Vacuole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What do vacuoles do?</a:t>
            </a:r>
          </a:p>
          <a:p>
            <a:r>
              <a:rPr lang="en-US" altLang="en-US" smtClean="0"/>
              <a:t>What do contractile vacuoles do?</a:t>
            </a:r>
          </a:p>
          <a:p>
            <a:r>
              <a:rPr lang="en-US" altLang="en-US" smtClean="0"/>
              <a:t>How are food vacuoles made?</a:t>
            </a:r>
          </a:p>
          <a:p>
            <a:r>
              <a:rPr lang="en-US" altLang="en-US" smtClean="0"/>
              <a:t>What other organelle do food vacuoles sound like?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Warm Up 12/2/14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Look at your protein story flow map.  Today we will be writing a paragraph about the protein story to be TURNED IN. Both the flow map and paragraph need to be turned in.  I will go over expectations about the paragraph when class starts.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Photosynthesis</a:t>
            </a:r>
            <a:endParaRPr lang="en-CA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Mr. Hedrick, Mrs. Heins</a:t>
            </a:r>
          </a:p>
          <a:p>
            <a:pPr eaLnBrk="1" hangingPunct="1"/>
            <a:r>
              <a:rPr lang="en-US" altLang="en-US" smtClean="0"/>
              <a:t>Biology 1</a:t>
            </a:r>
            <a:endParaRPr lang="en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8145</TotalTime>
  <Words>824</Words>
  <Application>Microsoft Office PowerPoint</Application>
  <PresentationFormat>On-screen Show (4:3)</PresentationFormat>
  <Paragraphs>132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Wingdings</vt:lpstr>
      <vt:lpstr>Default Design</vt:lpstr>
      <vt:lpstr>Warm Up 10/28-29/15</vt:lpstr>
      <vt:lpstr>Warm Up 11/3-4/15</vt:lpstr>
      <vt:lpstr>Warm Up 10/30-11/2/15</vt:lpstr>
      <vt:lpstr>Warm Up 10/26-27/15 Ribosomes</vt:lpstr>
      <vt:lpstr>Warm Up 11/6-9/15</vt:lpstr>
      <vt:lpstr>Warm Up 11/12-13/14</vt:lpstr>
      <vt:lpstr>Vacuole</vt:lpstr>
      <vt:lpstr>Warm Up 12/2/14</vt:lpstr>
      <vt:lpstr>Photosynthesis</vt:lpstr>
      <vt:lpstr>Overview</vt:lpstr>
      <vt:lpstr>Overall Reaction</vt:lpstr>
      <vt:lpstr>Overview</vt:lpstr>
      <vt:lpstr>Overview</vt:lpstr>
      <vt:lpstr>Types of reactions: metabolism</vt:lpstr>
      <vt:lpstr>Types of reactions: metabolism</vt:lpstr>
      <vt:lpstr>Chloroplasts</vt:lpstr>
      <vt:lpstr>Chloroplasts</vt:lpstr>
      <vt:lpstr>Chlorophyll (more like borophyll)</vt:lpstr>
      <vt:lpstr>Warm Up 11/10-11/15</vt:lpstr>
      <vt:lpstr>Photosynthesis Video</vt:lpstr>
      <vt:lpstr>Light Reactions</vt:lpstr>
      <vt:lpstr>Light Reactions</vt:lpstr>
      <vt:lpstr>Calvin Cycle</vt:lpstr>
      <vt:lpstr>Calvin Cycle</vt:lpstr>
      <vt:lpstr>Calvin Cycle</vt:lpstr>
      <vt:lpstr>Summary</vt:lpstr>
      <vt:lpstr>Create a Brace Map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</dc:title>
  <dc:creator>Sonia Coleman</dc:creator>
  <cp:keywords>photosynthesis</cp:keywords>
  <cp:lastModifiedBy>Hedrick, Casey</cp:lastModifiedBy>
  <cp:revision>224</cp:revision>
  <cp:lastPrinted>2015-11-10T16:35:40Z</cp:lastPrinted>
  <dcterms:created xsi:type="dcterms:W3CDTF">2000-06-11T17:25:57Z</dcterms:created>
  <dcterms:modified xsi:type="dcterms:W3CDTF">2015-11-10T22:16:51Z</dcterms:modified>
</cp:coreProperties>
</file>