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5" r:id="rId5"/>
    <p:sldId id="259" r:id="rId6"/>
    <p:sldId id="258" r:id="rId7"/>
    <p:sldId id="260" r:id="rId8"/>
    <p:sldId id="261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2E2311-DD7D-43FA-B8B1-D9AE9E41B92F}" type="datetimeFigureOut">
              <a:rPr lang="en-US" smtClean="0"/>
              <a:pPr/>
              <a:t>9/12/2014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363710-2587-4D8A-BBEC-D48AF1AFE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4OpBylwH9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Hedrick, Mrs. Heins, and Mr. Cook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44196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087188"/>
            <a:ext cx="4038600" cy="521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Diagram of the Microscope, label the following: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1.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8.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10.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11.</a:t>
            </a:r>
          </a:p>
          <a:p>
            <a:pPr>
              <a:lnSpc>
                <a:spcPct val="130000"/>
              </a:lnSpc>
            </a:pPr>
            <a:endParaRPr lang="en-US" dirty="0" smtClean="0"/>
          </a:p>
          <a:p>
            <a:r>
              <a:rPr lang="en-US" dirty="0" smtClean="0"/>
              <a:t>What type of microscope will be most commonly used in this class? How does it differ from a dissection microscope? </a:t>
            </a:r>
          </a:p>
          <a:p>
            <a:endParaRPr lang="en-US" dirty="0"/>
          </a:p>
          <a:p>
            <a:r>
              <a:rPr lang="en-US" dirty="0" smtClean="0"/>
              <a:t>An eyepiece will most commonly have a magnification of what? Using that magnification, how do you figure out the total magnification of the eyepiece and the lens your using?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77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1670605" cy="2362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600" y="1447800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is this element? What is it’s Atomic Symbol, Atomic Number, and Atomic Mass?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How many Protons does this element have? How does this number related to the number of electrons it has? How is it related to the atomic mass?  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86200"/>
            <a:ext cx="6197600" cy="27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Microscopy: the science of investigating small objects</a:t>
            </a:r>
          </a:p>
          <a:p>
            <a:r>
              <a:rPr lang="en-US" dirty="0" smtClean="0"/>
              <a:t>Electron </a:t>
            </a:r>
          </a:p>
          <a:p>
            <a:r>
              <a:rPr lang="en-US" dirty="0" smtClean="0"/>
              <a:t>Scanning probe</a:t>
            </a:r>
          </a:p>
          <a:p>
            <a:r>
              <a:rPr lang="en-US" dirty="0" smtClean="0"/>
              <a:t>Compound Microscope</a:t>
            </a:r>
          </a:p>
          <a:p>
            <a:pPr lvl="1"/>
            <a:r>
              <a:rPr lang="en-US" dirty="0" smtClean="0"/>
              <a:t>Requires prepared lens</a:t>
            </a:r>
          </a:p>
          <a:p>
            <a:pPr lvl="1"/>
            <a:r>
              <a:rPr lang="en-US" dirty="0" smtClean="0"/>
              <a:t>Uses? </a:t>
            </a:r>
          </a:p>
          <a:p>
            <a:r>
              <a:rPr lang="en-US" dirty="0" smtClean="0"/>
              <a:t>Dissection Microscope</a:t>
            </a:r>
          </a:p>
          <a:p>
            <a:pPr lvl="1"/>
            <a:r>
              <a:rPr lang="en-US" dirty="0" smtClean="0"/>
              <a:t>Sample is placed on the stage</a:t>
            </a:r>
          </a:p>
          <a:p>
            <a:pPr lvl="1"/>
            <a:r>
              <a:rPr lang="en-US" dirty="0" smtClean="0"/>
              <a:t>Uses?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Content Placeholder 4" descr="Compoun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4191000"/>
            <a:ext cx="2439903" cy="2439903"/>
          </a:xfrm>
        </p:spPr>
      </p:pic>
      <p:pic>
        <p:nvPicPr>
          <p:cNvPr id="6" name="Picture 5" descr="Dissec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study of microscopic organisms</a:t>
            </a:r>
          </a:p>
          <a:p>
            <a:pPr lvl="1"/>
            <a:r>
              <a:rPr lang="en-US" dirty="0" smtClean="0"/>
              <a:t>Virology </a:t>
            </a:r>
          </a:p>
          <a:p>
            <a:pPr lvl="1"/>
            <a:r>
              <a:rPr lang="en-US" dirty="0" smtClean="0"/>
              <a:t>Mycology </a:t>
            </a:r>
          </a:p>
          <a:p>
            <a:pPr lvl="1"/>
            <a:r>
              <a:rPr lang="en-US" dirty="0" err="1" smtClean="0"/>
              <a:t>Parasitology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Bacteriology  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Eugle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1100" y="2567940"/>
            <a:ext cx="3657600" cy="2788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</a:t>
            </a:r>
            <a:r>
              <a:rPr lang="en-US" dirty="0" smtClean="0"/>
              <a:t>rief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Invented by Zacharias Janssen (contended) around 1590</a:t>
            </a:r>
          </a:p>
          <a:p>
            <a:r>
              <a:rPr lang="en-US" dirty="0" smtClean="0"/>
              <a:t>Not until 1660s and 1670s that microscopes were really used for research </a:t>
            </a:r>
          </a:p>
          <a:p>
            <a:r>
              <a:rPr lang="en-US" dirty="0" smtClean="0">
                <a:hlinkClick r:id="rId2"/>
              </a:rPr>
              <a:t>https://www.youtube.com/watch?v=4OpBylwH9DU</a:t>
            </a:r>
            <a:endParaRPr lang="en-US" dirty="0" smtClean="0"/>
          </a:p>
        </p:txBody>
      </p:sp>
      <p:pic>
        <p:nvPicPr>
          <p:cNvPr id="5" name="Content Placeholder 4" descr="Early microscop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0494" y="1295400"/>
            <a:ext cx="2933506" cy="2400141"/>
          </a:xfrm>
        </p:spPr>
      </p:pic>
      <p:pic>
        <p:nvPicPr>
          <p:cNvPr id="6" name="Picture 5" descr="Early microscope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733800"/>
            <a:ext cx="3448383" cy="297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will be using compound microscopes</a:t>
            </a:r>
          </a:p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Eyepiece</a:t>
            </a:r>
          </a:p>
          <a:p>
            <a:pPr lvl="1"/>
            <a:r>
              <a:rPr lang="en-US" dirty="0" smtClean="0"/>
              <a:t>Arm</a:t>
            </a:r>
          </a:p>
          <a:p>
            <a:pPr lvl="1"/>
            <a:r>
              <a:rPr lang="en-US" dirty="0" smtClean="0"/>
              <a:t>Objective lenses</a:t>
            </a:r>
          </a:p>
          <a:p>
            <a:pPr lvl="1"/>
            <a:r>
              <a:rPr lang="en-US" dirty="0" smtClean="0"/>
              <a:t>Stage/stage clips</a:t>
            </a:r>
          </a:p>
          <a:p>
            <a:pPr lvl="1"/>
            <a:r>
              <a:rPr lang="en-US" dirty="0" smtClean="0"/>
              <a:t>Coarse focus</a:t>
            </a:r>
          </a:p>
          <a:p>
            <a:pPr lvl="1"/>
            <a:r>
              <a:rPr lang="en-US" dirty="0" smtClean="0"/>
              <a:t>Fine Focus</a:t>
            </a:r>
          </a:p>
          <a:p>
            <a:pPr lvl="1"/>
            <a:r>
              <a:rPr lang="en-US" dirty="0" smtClean="0"/>
              <a:t>Iris Diaphragm</a:t>
            </a:r>
          </a:p>
          <a:p>
            <a:pPr lvl="1"/>
            <a:r>
              <a:rPr lang="en-US" dirty="0" smtClean="0"/>
              <a:t>Variable intensity control 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 descr="Compound diagr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3920" y="1600200"/>
            <a:ext cx="425196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Eye piece is w10x</a:t>
            </a:r>
          </a:p>
          <a:p>
            <a:r>
              <a:rPr lang="en-US" dirty="0" smtClean="0"/>
              <a:t>The three objective lenses are:</a:t>
            </a:r>
          </a:p>
          <a:p>
            <a:pPr lvl="1"/>
            <a:r>
              <a:rPr lang="en-US" dirty="0" smtClean="0"/>
              <a:t>4x</a:t>
            </a:r>
          </a:p>
          <a:p>
            <a:pPr lvl="1"/>
            <a:r>
              <a:rPr lang="en-US" dirty="0" smtClean="0"/>
              <a:t>10x</a:t>
            </a:r>
          </a:p>
          <a:p>
            <a:pPr lvl="1"/>
            <a:r>
              <a:rPr lang="en-US" dirty="0" smtClean="0"/>
              <a:t>40x </a:t>
            </a:r>
          </a:p>
          <a:p>
            <a:pPr lvl="1"/>
            <a:r>
              <a:rPr lang="en-US" dirty="0" smtClean="0"/>
              <a:t>What is the total magnification for the three objective lenses?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4·10=40x magnification</a:t>
            </a:r>
          </a:p>
          <a:p>
            <a:r>
              <a:rPr lang="en-US" dirty="0" smtClean="0"/>
              <a:t>10·10=100x magnification</a:t>
            </a:r>
          </a:p>
          <a:p>
            <a:r>
              <a:rPr lang="en-US" dirty="0" smtClean="0"/>
              <a:t>10·40=400x magnification</a:t>
            </a:r>
            <a:endParaRPr lang="en-US" dirty="0"/>
          </a:p>
        </p:txBody>
      </p:sp>
      <p:pic>
        <p:nvPicPr>
          <p:cNvPr id="5" name="Picture 4" descr="Objective len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03860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preparation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Take a glass slide</a:t>
            </a:r>
          </a:p>
          <a:p>
            <a:r>
              <a:rPr lang="en-US" dirty="0" smtClean="0"/>
              <a:t>Place subject onto slide</a:t>
            </a:r>
          </a:p>
          <a:p>
            <a:r>
              <a:rPr lang="en-US" dirty="0" smtClean="0"/>
              <a:t>Gently place one drop of water on subject</a:t>
            </a:r>
          </a:p>
          <a:p>
            <a:r>
              <a:rPr lang="en-US" dirty="0" smtClean="0"/>
              <a:t>Gently place a cover slip over subject</a:t>
            </a:r>
          </a:p>
          <a:p>
            <a:r>
              <a:rPr lang="en-US" dirty="0" smtClean="0"/>
              <a:t>Try to avoid air bubbles </a:t>
            </a:r>
          </a:p>
          <a:p>
            <a:endParaRPr lang="en-US" dirty="0"/>
          </a:p>
        </p:txBody>
      </p:sp>
      <p:pic>
        <p:nvPicPr>
          <p:cNvPr id="5" name="Content Placeholder 4" descr="Microscope Slid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66571"/>
            <a:ext cx="4343400" cy="3591658"/>
          </a:xfrm>
        </p:spPr>
      </p:pic>
      <p:pic>
        <p:nvPicPr>
          <p:cNvPr id="6" name="Picture 5" descr="Cover Gl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024022"/>
            <a:ext cx="2831738" cy="183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through the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Please inspect 2 different strands of hair from 2 different people in your group.</a:t>
            </a:r>
          </a:p>
          <a:p>
            <a:endParaRPr lang="en-US" dirty="0"/>
          </a:p>
          <a:p>
            <a:r>
              <a:rPr lang="en-US" dirty="0" smtClean="0"/>
              <a:t>Draw a picture of what you see in your notes at 40x, 100x, and 400x.</a:t>
            </a:r>
          </a:p>
          <a:p>
            <a:r>
              <a:rPr lang="en-US" dirty="0" smtClean="0"/>
              <a:t>Label magnification in </a:t>
            </a:r>
            <a:r>
              <a:rPr lang="en-US" smtClean="0"/>
              <a:t>all pictures!!!!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Please inspect a thin slice of onion.  </a:t>
            </a:r>
          </a:p>
          <a:p>
            <a:r>
              <a:rPr lang="en-US" dirty="0" smtClean="0"/>
              <a:t>Take the top layer of onion skin off and inspect that.</a:t>
            </a:r>
          </a:p>
          <a:p>
            <a:r>
              <a:rPr lang="en-US" dirty="0" smtClean="0"/>
              <a:t>Draw a picture of what you see in your notes at 40x, 100x, and 400x.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30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3237</TotalTime>
  <Words>375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Franklin Gothic Book</vt:lpstr>
      <vt:lpstr>Franklin Gothic Medium</vt:lpstr>
      <vt:lpstr>Wingdings 2</vt:lpstr>
      <vt:lpstr>Trek</vt:lpstr>
      <vt:lpstr>Microscopes</vt:lpstr>
      <vt:lpstr>Warm Up</vt:lpstr>
      <vt:lpstr>Microscopes</vt:lpstr>
      <vt:lpstr>Microbiology</vt:lpstr>
      <vt:lpstr>A Brief History </vt:lpstr>
      <vt:lpstr>Anatomy of a Microscope</vt:lpstr>
      <vt:lpstr>Magnification</vt:lpstr>
      <vt:lpstr>Slide preparation </vt:lpstr>
      <vt:lpstr>Let’s look through the microscope</vt:lpstr>
      <vt:lpstr>Warm UP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fingerprint</dc:title>
  <dc:creator>John Schisel</dc:creator>
  <cp:lastModifiedBy>Hedrick, Casey</cp:lastModifiedBy>
  <cp:revision>36</cp:revision>
  <dcterms:created xsi:type="dcterms:W3CDTF">2013-09-04T14:03:43Z</dcterms:created>
  <dcterms:modified xsi:type="dcterms:W3CDTF">2014-09-12T14:15:20Z</dcterms:modified>
</cp:coreProperties>
</file>