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3" r:id="rId2"/>
    <p:sldId id="284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86" r:id="rId15"/>
    <p:sldId id="267" r:id="rId16"/>
    <p:sldId id="268" r:id="rId17"/>
    <p:sldId id="269" r:id="rId18"/>
    <p:sldId id="285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</p:sldIdLst>
  <p:sldSz cx="9144000" cy="6858000" type="screen4x3"/>
  <p:notesSz cx="6954838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3" d="100"/>
          <a:sy n="43" d="100"/>
        </p:scale>
        <p:origin x="66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video" Target="NULL" TargetMode="Externa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7" name="Picture 15" descr="D:\nicks computer\pres pro stuff\medical animated\dna\DNA_titl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524000" y="2444706"/>
            <a:ext cx="7390474" cy="1143476"/>
          </a:xfrm>
        </p:spPr>
        <p:txBody>
          <a:bodyPr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 dirty="0" smtClean="0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28768" y="3669883"/>
            <a:ext cx="7386632" cy="1752378"/>
          </a:xfrm>
        </p:spPr>
        <p:txBody>
          <a:bodyPr/>
          <a:lstStyle>
            <a:lvl1pPr marL="0" indent="0" algn="r">
              <a:buFontTx/>
              <a:buNone/>
              <a:defRPr sz="20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pic>
        <p:nvPicPr>
          <p:cNvPr id="8208" name="PPP_AMEDI_TLE_dna.avi">
            <a:hlinkClick r:id="" action="ppaction://media"/>
          </p:cNvPr>
          <p:cNvPicPr>
            <a:picLocks noChangeAspect="1" noChangeArrowheads="1"/>
          </p:cNvPicPr>
          <p:nvPr>
            <a:videoFile r:link="rId1"/>
            <p:extLst>
              <p:ext uri="{DAA4B4D4-6D71-4841-9C94-3DE7FCFB9230}">
                <p14:media xmlns:p14="http://schemas.microsoft.com/office/powerpoint/2010/main"/>
              </p:ext>
            </p:ext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2913"/>
            <a:ext cx="1281361" cy="6755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Date Placeholder 1"/>
          <p:cNvSpPr>
            <a:spLocks noGrp="1"/>
          </p:cNvSpPr>
          <p:nvPr>
            <p:ph type="dt" sz="half" idx="2"/>
          </p:nvPr>
        </p:nvSpPr>
        <p:spPr>
          <a:xfrm>
            <a:off x="2286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6BF1D-99DA-4AE6-9464-C3A01B45F9BF}" type="datetimeFigureOut">
              <a:rPr lang="en-US" smtClean="0"/>
              <a:pPr/>
              <a:t>1/29/2015</a:t>
            </a:fld>
            <a:endParaRPr lang="en-US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754906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FBC6C6-55D9-46E5-A647-4C8ADA9B93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0" fill="hold"/>
                                        <p:tgtEl>
                                          <p:spTgt spid="820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820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2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20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08"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447800"/>
            <a:ext cx="8229600" cy="489407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2"/>
          </p:nvPr>
        </p:nvSpPr>
        <p:spPr>
          <a:xfrm>
            <a:off x="2286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6BF1D-99DA-4AE6-9464-C3A01B45F9BF}" type="datetimeFigureOut">
              <a:rPr lang="en-US" smtClean="0"/>
              <a:pPr/>
              <a:t>1/29/2015</a:t>
            </a:fld>
            <a:endParaRPr lang="en-US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754906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FBC6C6-55D9-46E5-A647-4C8ADA9B93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8378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64010" y="1295400"/>
            <a:ext cx="2010708" cy="4953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295400"/>
            <a:ext cx="6098122" cy="4953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2"/>
          </p:nvPr>
        </p:nvSpPr>
        <p:spPr>
          <a:xfrm>
            <a:off x="2286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6BF1D-99DA-4AE6-9464-C3A01B45F9BF}" type="datetimeFigureOut">
              <a:rPr lang="en-US" smtClean="0"/>
              <a:pPr/>
              <a:t>1/29/2015</a:t>
            </a:fld>
            <a:endParaRPr lang="en-US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754906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FBC6C6-55D9-46E5-A647-4C8ADA9B93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415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2"/>
          </p:nvPr>
        </p:nvSpPr>
        <p:spPr>
          <a:xfrm>
            <a:off x="2286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6BF1D-99DA-4AE6-9464-C3A01B45F9BF}" type="datetimeFigureOut">
              <a:rPr lang="en-US" smtClean="0"/>
              <a:pPr/>
              <a:t>1/29/2015</a:t>
            </a:fld>
            <a:endParaRPr lang="en-US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754906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FBC6C6-55D9-46E5-A647-4C8ADA9B93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86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96" y="4406673"/>
            <a:ext cx="7772543" cy="1362166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96" y="2907289"/>
            <a:ext cx="7772543" cy="1499384"/>
          </a:xfrm>
        </p:spPr>
        <p:txBody>
          <a:bodyPr anchor="b"/>
          <a:lstStyle>
            <a:lvl1pPr marL="0" indent="0">
              <a:buNone/>
              <a:defRPr sz="1800"/>
            </a:lvl1pPr>
            <a:lvl2pPr marL="411754" indent="0">
              <a:buNone/>
              <a:defRPr sz="1600"/>
            </a:lvl2pPr>
            <a:lvl3pPr marL="823509" indent="0">
              <a:buNone/>
              <a:defRPr sz="1400"/>
            </a:lvl3pPr>
            <a:lvl4pPr marL="1235263" indent="0">
              <a:buNone/>
              <a:defRPr sz="1300"/>
            </a:lvl4pPr>
            <a:lvl5pPr marL="1647017" indent="0">
              <a:buNone/>
              <a:defRPr sz="1300"/>
            </a:lvl5pPr>
            <a:lvl6pPr marL="2058772" indent="0">
              <a:buNone/>
              <a:defRPr sz="1300"/>
            </a:lvl6pPr>
            <a:lvl7pPr marL="2470526" indent="0">
              <a:buNone/>
              <a:defRPr sz="1300"/>
            </a:lvl7pPr>
            <a:lvl8pPr marL="2882280" indent="0">
              <a:buNone/>
              <a:defRPr sz="1300"/>
            </a:lvl8pPr>
            <a:lvl9pPr marL="3294035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2"/>
          </p:nvPr>
        </p:nvSpPr>
        <p:spPr>
          <a:xfrm>
            <a:off x="2286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6BF1D-99DA-4AE6-9464-C3A01B45F9BF}" type="datetimeFigureOut">
              <a:rPr lang="en-US" smtClean="0"/>
              <a:pPr/>
              <a:t>1/29/2015</a:t>
            </a:fld>
            <a:endParaRPr lang="en-US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754906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FBC6C6-55D9-46E5-A647-4C8ADA9B93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411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532259"/>
            <a:ext cx="4267200" cy="4792341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32259"/>
            <a:ext cx="4267200" cy="4792341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>
          <a:xfrm>
            <a:off x="2286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6BF1D-99DA-4AE6-9464-C3A01B45F9BF}" type="datetimeFigureOut">
              <a:rPr lang="en-US" smtClean="0"/>
              <a:pPr/>
              <a:t>1/29/2015</a:t>
            </a:fld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754906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FBC6C6-55D9-46E5-A647-4C8ADA9B93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3113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1" y="1657342"/>
            <a:ext cx="4269036" cy="64034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1754" indent="0">
              <a:buNone/>
              <a:defRPr sz="1800" b="1"/>
            </a:lvl2pPr>
            <a:lvl3pPr marL="823509" indent="0">
              <a:buNone/>
              <a:defRPr sz="1600" b="1"/>
            </a:lvl3pPr>
            <a:lvl4pPr marL="1235263" indent="0">
              <a:buNone/>
              <a:defRPr sz="1400" b="1"/>
            </a:lvl4pPr>
            <a:lvl5pPr marL="1647017" indent="0">
              <a:buNone/>
              <a:defRPr sz="1400" b="1"/>
            </a:lvl5pPr>
            <a:lvl6pPr marL="2058772" indent="0">
              <a:buNone/>
              <a:defRPr sz="1400" b="1"/>
            </a:lvl6pPr>
            <a:lvl7pPr marL="2470526" indent="0">
              <a:buNone/>
              <a:defRPr sz="1400" b="1"/>
            </a:lvl7pPr>
            <a:lvl8pPr marL="2882280" indent="0">
              <a:buNone/>
              <a:defRPr sz="1400" b="1"/>
            </a:lvl8pPr>
            <a:lvl9pPr marL="3294035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1" y="2297689"/>
            <a:ext cx="4269036" cy="3950711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934" y="1657342"/>
            <a:ext cx="4270465" cy="64034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1754" indent="0">
              <a:buNone/>
              <a:defRPr sz="1800" b="1"/>
            </a:lvl2pPr>
            <a:lvl3pPr marL="823509" indent="0">
              <a:buNone/>
              <a:defRPr sz="1600" b="1"/>
            </a:lvl3pPr>
            <a:lvl4pPr marL="1235263" indent="0">
              <a:buNone/>
              <a:defRPr sz="1400" b="1"/>
            </a:lvl4pPr>
            <a:lvl5pPr marL="1647017" indent="0">
              <a:buNone/>
              <a:defRPr sz="1400" b="1"/>
            </a:lvl5pPr>
            <a:lvl6pPr marL="2058772" indent="0">
              <a:buNone/>
              <a:defRPr sz="1400" b="1"/>
            </a:lvl6pPr>
            <a:lvl7pPr marL="2470526" indent="0">
              <a:buNone/>
              <a:defRPr sz="1400" b="1"/>
            </a:lvl7pPr>
            <a:lvl8pPr marL="2882280" indent="0">
              <a:buNone/>
              <a:defRPr sz="1400" b="1"/>
            </a:lvl8pPr>
            <a:lvl9pPr marL="3294035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934" y="2297689"/>
            <a:ext cx="4270465" cy="3950711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1" y="168663"/>
            <a:ext cx="8188914" cy="939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4" tIns="45717" rIns="91434" bIns="4571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" name="Date Placeholder 1"/>
          <p:cNvSpPr>
            <a:spLocks noGrp="1"/>
          </p:cNvSpPr>
          <p:nvPr>
            <p:ph type="dt" sz="half" idx="10"/>
          </p:nvPr>
        </p:nvSpPr>
        <p:spPr>
          <a:xfrm>
            <a:off x="2286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6BF1D-99DA-4AE6-9464-C3A01B45F9BF}" type="datetimeFigureOut">
              <a:rPr lang="en-US" smtClean="0"/>
              <a:pPr/>
              <a:t>1/29/2015</a:t>
            </a:fld>
            <a:endParaRPr lang="en-US"/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754906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FBC6C6-55D9-46E5-A647-4C8ADA9B93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270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2"/>
          </p:nvPr>
        </p:nvSpPr>
        <p:spPr>
          <a:xfrm>
            <a:off x="2286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6BF1D-99DA-4AE6-9464-C3A01B45F9BF}" type="datetimeFigureOut">
              <a:rPr lang="en-US" smtClean="0"/>
              <a:pPr/>
              <a:t>1/29/2015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754906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FBC6C6-55D9-46E5-A647-4C8ADA9B93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790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1"/>
          <p:cNvSpPr>
            <a:spLocks noGrp="1"/>
          </p:cNvSpPr>
          <p:nvPr>
            <p:ph type="dt" sz="half" idx="2"/>
          </p:nvPr>
        </p:nvSpPr>
        <p:spPr>
          <a:xfrm>
            <a:off x="2286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6BF1D-99DA-4AE6-9464-C3A01B45F9BF}" type="datetimeFigureOut">
              <a:rPr lang="en-US" smtClean="0"/>
              <a:pPr/>
              <a:t>1/29/2015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754906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FBC6C6-55D9-46E5-A647-4C8ADA9B93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3669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309631"/>
            <a:ext cx="3236511" cy="1162057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5200" y="1295400"/>
            <a:ext cx="5111144" cy="5029200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2471688"/>
            <a:ext cx="3236511" cy="3852912"/>
          </a:xfrm>
        </p:spPr>
        <p:txBody>
          <a:bodyPr/>
          <a:lstStyle>
            <a:lvl1pPr marL="0" indent="0">
              <a:buNone/>
              <a:defRPr sz="1300"/>
            </a:lvl1pPr>
            <a:lvl2pPr marL="411754" indent="0">
              <a:buNone/>
              <a:defRPr sz="1100"/>
            </a:lvl2pPr>
            <a:lvl3pPr marL="823509" indent="0">
              <a:buNone/>
              <a:defRPr sz="900"/>
            </a:lvl3pPr>
            <a:lvl4pPr marL="1235263" indent="0">
              <a:buNone/>
              <a:defRPr sz="800"/>
            </a:lvl4pPr>
            <a:lvl5pPr marL="1647017" indent="0">
              <a:buNone/>
              <a:defRPr sz="800"/>
            </a:lvl5pPr>
            <a:lvl6pPr marL="2058772" indent="0">
              <a:buNone/>
              <a:defRPr sz="800"/>
            </a:lvl6pPr>
            <a:lvl7pPr marL="2470526" indent="0">
              <a:buNone/>
              <a:defRPr sz="800"/>
            </a:lvl7pPr>
            <a:lvl8pPr marL="2882280" indent="0">
              <a:buNone/>
              <a:defRPr sz="800"/>
            </a:lvl8pPr>
            <a:lvl9pPr marL="3294035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>
          <a:xfrm>
            <a:off x="2286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6BF1D-99DA-4AE6-9464-C3A01B45F9BF}" type="datetimeFigureOut">
              <a:rPr lang="en-US" smtClean="0"/>
              <a:pPr/>
              <a:t>1/29/2015</a:t>
            </a:fld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754906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FBC6C6-55D9-46E5-A647-4C8ADA9B93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7078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1904" y="4801172"/>
            <a:ext cx="5487258" cy="566021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1904" y="613190"/>
            <a:ext cx="5487258" cy="4115085"/>
          </a:xfrm>
        </p:spPr>
        <p:txBody>
          <a:bodyPr/>
          <a:lstStyle>
            <a:lvl1pPr marL="0" indent="0">
              <a:buNone/>
              <a:defRPr sz="2900"/>
            </a:lvl1pPr>
            <a:lvl2pPr marL="411754" indent="0">
              <a:buNone/>
              <a:defRPr sz="2500"/>
            </a:lvl2pPr>
            <a:lvl3pPr marL="823509" indent="0">
              <a:buNone/>
              <a:defRPr sz="2200"/>
            </a:lvl3pPr>
            <a:lvl4pPr marL="1235263" indent="0">
              <a:buNone/>
              <a:defRPr sz="1800"/>
            </a:lvl4pPr>
            <a:lvl5pPr marL="1647017" indent="0">
              <a:buNone/>
              <a:defRPr sz="1800"/>
            </a:lvl5pPr>
            <a:lvl6pPr marL="2058772" indent="0">
              <a:buNone/>
              <a:defRPr sz="1800"/>
            </a:lvl6pPr>
            <a:lvl7pPr marL="2470526" indent="0">
              <a:buNone/>
              <a:defRPr sz="1800"/>
            </a:lvl7pPr>
            <a:lvl8pPr marL="2882280" indent="0">
              <a:buNone/>
              <a:defRPr sz="1800"/>
            </a:lvl8pPr>
            <a:lvl9pPr marL="3294035" indent="0">
              <a:buNone/>
              <a:defRPr sz="18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1904" y="5367193"/>
            <a:ext cx="5487258" cy="804721"/>
          </a:xfrm>
        </p:spPr>
        <p:txBody>
          <a:bodyPr/>
          <a:lstStyle>
            <a:lvl1pPr marL="0" indent="0">
              <a:buNone/>
              <a:defRPr sz="1300"/>
            </a:lvl1pPr>
            <a:lvl2pPr marL="411754" indent="0">
              <a:buNone/>
              <a:defRPr sz="1100"/>
            </a:lvl2pPr>
            <a:lvl3pPr marL="823509" indent="0">
              <a:buNone/>
              <a:defRPr sz="900"/>
            </a:lvl3pPr>
            <a:lvl4pPr marL="1235263" indent="0">
              <a:buNone/>
              <a:defRPr sz="800"/>
            </a:lvl4pPr>
            <a:lvl5pPr marL="1647017" indent="0">
              <a:buNone/>
              <a:defRPr sz="800"/>
            </a:lvl5pPr>
            <a:lvl6pPr marL="2058772" indent="0">
              <a:buNone/>
              <a:defRPr sz="800"/>
            </a:lvl6pPr>
            <a:lvl7pPr marL="2470526" indent="0">
              <a:buNone/>
              <a:defRPr sz="800"/>
            </a:lvl7pPr>
            <a:lvl8pPr marL="2882280" indent="0">
              <a:buNone/>
              <a:defRPr sz="800"/>
            </a:lvl8pPr>
            <a:lvl9pPr marL="3294035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>
          <a:xfrm>
            <a:off x="2286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6BF1D-99DA-4AE6-9464-C3A01B45F9BF}" type="datetimeFigureOut">
              <a:rPr lang="en-US" smtClean="0"/>
              <a:pPr/>
              <a:t>1/29/2015</a:t>
            </a:fld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754906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FBC6C6-55D9-46E5-A647-4C8ADA9B93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971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ideo" Target="NULL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 descr="D:\nicks computer\pres pro stuff\medical animated\dna\DNA_txt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1" y="168663"/>
            <a:ext cx="8188914" cy="939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4" tIns="45717" rIns="91434" bIns="4571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pic>
        <p:nvPicPr>
          <p:cNvPr id="1036" name="PPP_AMEDI_TXT_dna.avi">
            <a:hlinkClick r:id="" action="ppaction://media"/>
          </p:cNvPr>
          <p:cNvPicPr>
            <a:picLocks noChangeAspect="1" noChangeArrowheads="1"/>
          </p:cNvPicPr>
          <p:nvPr>
            <a:videoFile r:link="rId13"/>
            <p:extLst>
              <p:ext uri="{DAA4B4D4-6D71-4841-9C94-3DE7FCFB9230}">
                <p14:media xmlns:p14="http://schemas.microsoft.com/office/powerpoint/2010/main"/>
              </p:ext>
            </p:ext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7556" y="0"/>
            <a:ext cx="686444" cy="2175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2286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6BF1D-99DA-4AE6-9464-C3A01B45F9BF}" type="datetimeFigureOut">
              <a:rPr lang="en-US" smtClean="0"/>
              <a:pPr/>
              <a:t>1/29/2015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754906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FBC6C6-55D9-46E5-A647-4C8ADA9B935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200" y="1447800"/>
            <a:ext cx="7696199" cy="4894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4" tIns="45717" rIns="91434" bIns="457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0" fill="hold"/>
                                        <p:tgtEl>
                                          <p:spTgt spid="10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103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0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6"/>
                  </p:tgtEl>
                </p:cond>
              </p:nextCondLst>
            </p:seq>
          </p:childTnLst>
        </p:cTn>
      </p:par>
    </p:tnLst>
  </p:timing>
  <p:txStyles>
    <p:titleStyle>
      <a:lvl1pPr algn="l" defTabSz="915010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+mj-lt"/>
          <a:ea typeface="+mj-ea"/>
          <a:cs typeface="+mj-cs"/>
        </a:defRPr>
      </a:lvl1pPr>
      <a:lvl2pPr algn="l" defTabSz="915010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defTabSz="915010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defTabSz="915010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defTabSz="915010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11754" algn="l" defTabSz="915010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823509" algn="l" defTabSz="915010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235263" algn="l" defTabSz="915010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647017" algn="l" defTabSz="915010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343129" indent="-343129" algn="l" defTabSz="915010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3445" indent="-285941" algn="l" defTabSz="915010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2333" indent="-227323" algn="l" defTabSz="915010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599838" indent="-228752" algn="l" defTabSz="915010" rtl="0" eaLnBrk="1" fontAlgn="base" hangingPunct="1"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</a:defRPr>
      </a:lvl4pPr>
      <a:lvl5pPr marL="2057342" indent="-228752" algn="l" defTabSz="915010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5pPr>
      <a:lvl6pPr marL="2469097" indent="-228752" algn="l" defTabSz="915010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6pPr>
      <a:lvl7pPr marL="2880851" indent="-228752" algn="l" defTabSz="915010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7pPr>
      <a:lvl8pPr marL="3292605" indent="-228752" algn="l" defTabSz="915010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8pPr>
      <a:lvl9pPr marL="3704360" indent="-228752" algn="l" defTabSz="915010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82350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1754" algn="l" defTabSz="82350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3509" algn="l" defTabSz="82350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5263" algn="l" defTabSz="82350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47017" algn="l" defTabSz="82350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58772" algn="l" defTabSz="82350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70526" algn="l" defTabSz="82350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82280" algn="l" defTabSz="82350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94035" algn="l" defTabSz="82350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Warm Up 1/27-28/15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Draw Anaphase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Which organelle is responsible for producing spindle fibers?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Chromosome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is a chromosome made out of </a:t>
            </a:r>
            <a:r>
              <a:rPr lang="en-US" i="1" dirty="0" smtClean="0"/>
              <a:t>(two things)</a:t>
            </a:r>
            <a:r>
              <a:rPr lang="en-US" dirty="0" smtClean="0"/>
              <a:t>?</a:t>
            </a:r>
          </a:p>
          <a:p>
            <a:pPr lvl="1"/>
            <a:r>
              <a:rPr lang="en-US" smtClean="0"/>
              <a:t>Tightly wound </a:t>
            </a:r>
            <a:r>
              <a:rPr lang="en-US" dirty="0" smtClean="0"/>
              <a:t>DNA and protein</a:t>
            </a:r>
          </a:p>
          <a:p>
            <a:pPr lvl="1"/>
            <a:r>
              <a:rPr lang="en-US" dirty="0" smtClean="0"/>
              <a:t>Two sister </a:t>
            </a:r>
            <a:r>
              <a:rPr lang="en-US" dirty="0" err="1" smtClean="0"/>
              <a:t>chromotids</a:t>
            </a:r>
            <a:endParaRPr lang="en-US" dirty="0" smtClean="0"/>
          </a:p>
          <a:p>
            <a:r>
              <a:rPr lang="en-US" dirty="0" smtClean="0"/>
              <a:t>46 chromosomes, 22 pairs, 2 sex chromosomes</a:t>
            </a:r>
          </a:p>
          <a:p>
            <a:r>
              <a:rPr lang="en-US" dirty="0" smtClean="0">
                <a:latin typeface="Calibri"/>
              </a:rPr>
              <a:t>½ from mother, ½ from father.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" name="Content Placeholder 4" descr="Chromo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495800" y="1219200"/>
            <a:ext cx="2276475" cy="2009775"/>
          </a:xfrm>
        </p:spPr>
      </p:pic>
      <p:pic>
        <p:nvPicPr>
          <p:cNvPr id="6" name="Picture 5" descr="chromosome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38800" y="3200400"/>
            <a:ext cx="3048000" cy="35570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Human Chromosomes</a:t>
            </a:r>
            <a:endParaRPr lang="en-US" dirty="0"/>
          </a:p>
        </p:txBody>
      </p:sp>
      <p:pic>
        <p:nvPicPr>
          <p:cNvPr id="4" name="Content Placeholder 3" descr="human_chromosomes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33600" y="1371600"/>
            <a:ext cx="4813300" cy="3225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order for us to understand meiosis we must understand the following terms:</a:t>
            </a:r>
          </a:p>
          <a:p>
            <a:pPr lvl="1"/>
            <a:r>
              <a:rPr lang="en-US" dirty="0" smtClean="0"/>
              <a:t>Homologous</a:t>
            </a:r>
          </a:p>
          <a:p>
            <a:pPr lvl="1"/>
            <a:r>
              <a:rPr lang="en-US" dirty="0" smtClean="0"/>
              <a:t>Crossover</a:t>
            </a:r>
          </a:p>
          <a:p>
            <a:pPr lvl="1"/>
            <a:r>
              <a:rPr lang="en-US" dirty="0" smtClean="0"/>
              <a:t>Diploid</a:t>
            </a:r>
          </a:p>
          <a:p>
            <a:pPr lvl="1"/>
            <a:r>
              <a:rPr lang="en-US" dirty="0" smtClean="0"/>
              <a:t>Haploid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Homologous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Each chromosome from male parent has a corresponding chromosome from the female parent </a:t>
            </a:r>
            <a:endParaRPr lang="en-US" dirty="0"/>
          </a:p>
        </p:txBody>
      </p:sp>
      <p:pic>
        <p:nvPicPr>
          <p:cNvPr id="5" name="Content Placeholder 4" descr="human_chromosomes2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454700" y="1143000"/>
            <a:ext cx="4689300" cy="314269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Crossover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event in meiosis where homologous chromosomes exchange part of their information.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199" y="2743200"/>
            <a:ext cx="7198315" cy="4004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483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Diploid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Cell containing both sets of chromosomes</a:t>
            </a:r>
          </a:p>
          <a:p>
            <a:endParaRPr lang="en-US" dirty="0" smtClean="0"/>
          </a:p>
          <a:p>
            <a:r>
              <a:rPr lang="en-US" dirty="0" smtClean="0"/>
              <a:t>Humans 2n=46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Haploid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Cells containing one set of chromosomes</a:t>
            </a:r>
          </a:p>
          <a:p>
            <a:endParaRPr lang="en-US" dirty="0" smtClean="0"/>
          </a:p>
          <a:p>
            <a:r>
              <a:rPr lang="en-US" dirty="0" smtClean="0"/>
              <a:t>Humans n=23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Diploid and Haploid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Interphase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Cell growth (G</a:t>
            </a:r>
            <a:r>
              <a:rPr lang="en-US" baseline="-25000" dirty="0" smtClean="0"/>
              <a:t>1 </a:t>
            </a:r>
            <a:r>
              <a:rPr lang="en-US" dirty="0" smtClean="0"/>
              <a:t>, G</a:t>
            </a:r>
            <a:r>
              <a:rPr lang="en-US" baseline="-25000" dirty="0" smtClean="0"/>
              <a:t>2</a:t>
            </a:r>
            <a:r>
              <a:rPr lang="en-US" dirty="0" smtClean="0"/>
              <a:t>) </a:t>
            </a:r>
          </a:p>
          <a:p>
            <a:endParaRPr lang="en-US" dirty="0" smtClean="0"/>
          </a:p>
          <a:p>
            <a:r>
              <a:rPr lang="en-US" dirty="0" smtClean="0"/>
              <a:t>DNA replication (S)</a:t>
            </a:r>
          </a:p>
          <a:p>
            <a:endParaRPr lang="en-US" dirty="0" smtClean="0"/>
          </a:p>
          <a:p>
            <a:r>
              <a:rPr lang="en-US" dirty="0" smtClean="0"/>
              <a:t>We remember this.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Stages of Meiosis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Occurs in two divisions</a:t>
            </a:r>
          </a:p>
          <a:p>
            <a:endParaRPr lang="en-US" dirty="0" smtClean="0"/>
          </a:p>
          <a:p>
            <a:r>
              <a:rPr lang="en-US" dirty="0" smtClean="0"/>
              <a:t>Meiosis I</a:t>
            </a:r>
          </a:p>
          <a:p>
            <a:endParaRPr lang="en-US" dirty="0" smtClean="0"/>
          </a:p>
          <a:p>
            <a:r>
              <a:rPr lang="en-US" dirty="0" smtClean="0"/>
              <a:t>Meiosis II</a:t>
            </a:r>
          </a:p>
          <a:p>
            <a:endParaRPr lang="en-US" dirty="0" smtClean="0"/>
          </a:p>
          <a:p>
            <a:r>
              <a:rPr lang="en-US" i="1" dirty="0" smtClean="0"/>
              <a:t>Meiosis I, similar to mitosis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“Gallery Walk”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are 8 stations around the room (6 lab stations plus 2 additional stations.</a:t>
            </a:r>
          </a:p>
          <a:p>
            <a:r>
              <a:rPr lang="en-US" dirty="0" smtClean="0"/>
              <a:t>You will go to each station to get the information from each.</a:t>
            </a:r>
          </a:p>
          <a:p>
            <a:r>
              <a:rPr lang="en-US" dirty="0" smtClean="0"/>
              <a:t>The picture needs to be drawn along with all the information from slide.</a:t>
            </a:r>
          </a:p>
          <a:p>
            <a:r>
              <a:rPr lang="en-US" dirty="0" smtClean="0"/>
              <a:t>You will also need to find one additional fact, as a group, from the book (p.276)</a:t>
            </a:r>
          </a:p>
          <a:p>
            <a:r>
              <a:rPr lang="en-US" dirty="0" smtClean="0"/>
              <a:t>We will rotate as a class.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7091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Prophase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Homologous pairs of chromosomes pair-up and fasten at their centromeres. </a:t>
            </a:r>
          </a:p>
          <a:p>
            <a:r>
              <a:rPr lang="en-US" dirty="0" smtClean="0"/>
              <a:t>Crossover may occur (exchange of genetic information)</a:t>
            </a:r>
          </a:p>
          <a:p>
            <a:pPr marL="742950" lvl="2" indent="-342900"/>
            <a:r>
              <a:rPr lang="en-US" dirty="0" smtClean="0"/>
              <a:t>Nuclear membrane disappears and spindle fibers form.  </a:t>
            </a:r>
          </a:p>
          <a:p>
            <a:r>
              <a:rPr lang="en-US" dirty="0" smtClean="0"/>
              <a:t>Why is crossover important?</a:t>
            </a:r>
          </a:p>
        </p:txBody>
      </p:sp>
      <p:pic>
        <p:nvPicPr>
          <p:cNvPr id="5" name="Content Placeholder 4" descr="prophase1m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343144" y="2483517"/>
            <a:ext cx="2877312" cy="288950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Warm Up </a:t>
            </a:r>
            <a:r>
              <a:rPr lang="en-US" dirty="0" smtClean="0"/>
              <a:t>1/29-30/15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Describe what is </a:t>
            </a:r>
            <a:r>
              <a:rPr lang="en-US" dirty="0" smtClean="0"/>
              <a:t>happening during prophase </a:t>
            </a:r>
            <a:r>
              <a:rPr lang="en-US" smtClean="0"/>
              <a:t>in mitosis.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How many cells are produced in meiosis? Are they the same or different from the mother cell? Why? 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Metaphase I</a:t>
            </a:r>
            <a:endParaRPr lang="en-US" dirty="0"/>
          </a:p>
        </p:txBody>
      </p:sp>
      <p:pic>
        <p:nvPicPr>
          <p:cNvPr id="5" name="Content Placeholder 4" descr="metaphase1m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923544" y="2483517"/>
            <a:ext cx="2877312" cy="2889504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Spindle fibers attach to chromosomes</a:t>
            </a:r>
          </a:p>
          <a:p>
            <a:r>
              <a:rPr lang="en-US" dirty="0" smtClean="0"/>
              <a:t>Chromosome PAIRS (homologs) line up at equator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Anaphase 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Homologous chromosomes are pulled apart to their respective poles by spindle fibers.</a:t>
            </a:r>
          </a:p>
          <a:p>
            <a:r>
              <a:rPr lang="en-US" dirty="0" smtClean="0"/>
              <a:t>How many chromatids will each cell have per chromosome?</a:t>
            </a:r>
            <a:endParaRPr lang="en-US" dirty="0"/>
          </a:p>
        </p:txBody>
      </p:sp>
      <p:pic>
        <p:nvPicPr>
          <p:cNvPr id="4" name="Picture 3" descr="anaphase1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29000" y="3200400"/>
            <a:ext cx="2877312" cy="28895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Telophase</a:t>
            </a:r>
            <a:r>
              <a:rPr lang="en-US" dirty="0" smtClean="0"/>
              <a:t> 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Marks the end of the first division</a:t>
            </a:r>
          </a:p>
          <a:p>
            <a:endParaRPr lang="en-US" dirty="0" smtClean="0"/>
          </a:p>
          <a:p>
            <a:r>
              <a:rPr lang="en-US" dirty="0" smtClean="0"/>
              <a:t>Cytoplasm divides forming two new cells</a:t>
            </a:r>
          </a:p>
          <a:p>
            <a:endParaRPr lang="en-US" dirty="0" smtClean="0"/>
          </a:p>
          <a:p>
            <a:r>
              <a:rPr lang="en-US" dirty="0" smtClean="0"/>
              <a:t>Haploid or Diploid?</a:t>
            </a:r>
            <a:endParaRPr lang="en-US" dirty="0"/>
          </a:p>
        </p:txBody>
      </p:sp>
      <p:pic>
        <p:nvPicPr>
          <p:cNvPr id="5" name="Content Placeholder 4" descr="telophase (1)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181600" y="2286000"/>
            <a:ext cx="2715499" cy="2701131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Prophase 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Nuclear membrane breaks down, each daughter cells forms a spindle and chromosomes move to the middle.</a:t>
            </a:r>
            <a:endParaRPr lang="en-US" dirty="0"/>
          </a:p>
        </p:txBody>
      </p:sp>
      <p:pic>
        <p:nvPicPr>
          <p:cNvPr id="4" name="Picture 3" descr="prophase2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29000" y="3200400"/>
            <a:ext cx="1816608" cy="33406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Metaphase 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Chromosomes line up on the equator and attach to spindle.</a:t>
            </a:r>
            <a:endParaRPr lang="en-US" dirty="0"/>
          </a:p>
        </p:txBody>
      </p:sp>
      <p:pic>
        <p:nvPicPr>
          <p:cNvPr id="4" name="Picture 3" descr="metaphase2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29000" y="2895600"/>
            <a:ext cx="1816608" cy="33406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Anaphase 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Spindle fibers pull apart chromosomes.</a:t>
            </a:r>
          </a:p>
          <a:p>
            <a:r>
              <a:rPr lang="en-US" dirty="0" smtClean="0"/>
              <a:t>Are the cells diploid or haploid at this point?</a:t>
            </a:r>
          </a:p>
          <a:p>
            <a:endParaRPr lang="en-US" dirty="0" smtClean="0"/>
          </a:p>
        </p:txBody>
      </p:sp>
      <p:pic>
        <p:nvPicPr>
          <p:cNvPr id="4" name="Picture 3" descr="anaphase2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81400" y="3276600"/>
            <a:ext cx="1816608" cy="33406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Telophase</a:t>
            </a:r>
            <a:r>
              <a:rPr lang="en-US" dirty="0" smtClean="0"/>
              <a:t> 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Daughter cells divide</a:t>
            </a:r>
          </a:p>
          <a:p>
            <a:r>
              <a:rPr lang="en-US" dirty="0" smtClean="0"/>
              <a:t>Form four </a:t>
            </a:r>
            <a:r>
              <a:rPr lang="en-US" b="1" u="sng" dirty="0" smtClean="0"/>
              <a:t>haploid</a:t>
            </a:r>
            <a:r>
              <a:rPr lang="en-US" dirty="0" smtClean="0"/>
              <a:t> cells with single stranded chromosomes</a:t>
            </a:r>
            <a:endParaRPr lang="en-US" dirty="0"/>
          </a:p>
        </p:txBody>
      </p:sp>
      <p:pic>
        <p:nvPicPr>
          <p:cNvPr id="4" name="Picture 3" descr="telophase2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0" y="3200400"/>
            <a:ext cx="2877312" cy="28529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Meiosis</a:t>
            </a:r>
            <a:endParaRPr lang="en-US" dirty="0"/>
          </a:p>
        </p:txBody>
      </p:sp>
      <p:pic>
        <p:nvPicPr>
          <p:cNvPr id="6" name="Content Placeholder 5" descr="meiosis_med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19200" y="1997818"/>
            <a:ext cx="7696200" cy="379422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is meiosis important?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Results in daughter cells with half the number of chromosomes needed.</a:t>
            </a:r>
          </a:p>
          <a:p>
            <a:endParaRPr lang="en-US" dirty="0" smtClean="0"/>
          </a:p>
          <a:p>
            <a:r>
              <a:rPr lang="en-US" dirty="0" smtClean="0"/>
              <a:t>Why is sharing genetic information important for organisms?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Meiosis forms egg and sperm cells.</a:t>
            </a:r>
            <a:endParaRPr lang="en-US" dirty="0"/>
          </a:p>
        </p:txBody>
      </p:sp>
      <p:pic>
        <p:nvPicPr>
          <p:cNvPr id="4" name="Content Placeholder 3" descr="meiosisex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19200" y="1482321"/>
            <a:ext cx="7696200" cy="482522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Meiosis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Mr. Hedrick</a:t>
            </a:r>
          </a:p>
          <a:p>
            <a:r>
              <a:rPr lang="en-US" dirty="0" smtClean="0"/>
              <a:t>Biology 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Fertilization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After fertilization the zygote will have half the genetic information of each parent.</a:t>
            </a:r>
            <a:endParaRPr lang="en-US" dirty="0"/>
          </a:p>
        </p:txBody>
      </p:sp>
      <p:pic>
        <p:nvPicPr>
          <p:cNvPr id="4" name="Picture 3" descr="Zygot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71800" y="2971800"/>
            <a:ext cx="3124200" cy="29029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Side by Side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219200" y="1447800"/>
          <a:ext cx="7696200" cy="4648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65400"/>
                <a:gridCol w="2565400"/>
                <a:gridCol w="2565400"/>
              </a:tblGrid>
              <a:tr h="774700">
                <a:tc>
                  <a:txBody>
                    <a:bodyPr/>
                    <a:lstStyle/>
                    <a:p>
                      <a:r>
                        <a:rPr lang="en-US" dirty="0" smtClean="0"/>
                        <a:t>Characteristics</a:t>
                      </a:r>
                      <a:endParaRPr lang="en-US" dirty="0"/>
                    </a:p>
                  </a:txBody>
                  <a:tcPr marL="85513" marR="85513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Mitosis</a:t>
                      </a:r>
                      <a:endParaRPr lang="en-US" dirty="0"/>
                    </a:p>
                  </a:txBody>
                  <a:tcPr marL="85513" marR="85513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Meiosis</a:t>
                      </a:r>
                      <a:endParaRPr lang="en-US" dirty="0"/>
                    </a:p>
                  </a:txBody>
                  <a:tcPr marL="85513" marR="85513"/>
                </a:tc>
              </a:tr>
              <a:tr h="774700">
                <a:tc>
                  <a:txBody>
                    <a:bodyPr/>
                    <a:lstStyle/>
                    <a:p>
                      <a:r>
                        <a:rPr lang="en-US" dirty="0" smtClean="0"/>
                        <a:t>Number of daughter</a:t>
                      </a:r>
                      <a:r>
                        <a:rPr lang="en-US" baseline="0" dirty="0" smtClean="0"/>
                        <a:t> cells</a:t>
                      </a:r>
                      <a:endParaRPr lang="en-US" dirty="0"/>
                    </a:p>
                  </a:txBody>
                  <a:tcPr marL="85513" marR="85513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marL="85513" marR="85513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marL="85513" marR="85513"/>
                </a:tc>
              </a:tr>
              <a:tr h="774700">
                <a:tc>
                  <a:txBody>
                    <a:bodyPr/>
                    <a:lstStyle/>
                    <a:p>
                      <a:r>
                        <a:rPr lang="en-US" dirty="0" smtClean="0"/>
                        <a:t>Number of cell divisions </a:t>
                      </a:r>
                      <a:endParaRPr lang="en-US" dirty="0"/>
                    </a:p>
                  </a:txBody>
                  <a:tcPr marL="85513" marR="85513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marL="85513" marR="85513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marL="85513" marR="85513"/>
                </a:tc>
              </a:tr>
              <a:tr h="774700">
                <a:tc>
                  <a:txBody>
                    <a:bodyPr/>
                    <a:lstStyle/>
                    <a:p>
                      <a:r>
                        <a:rPr lang="en-US" dirty="0" smtClean="0"/>
                        <a:t>Daughter cells are haploid or diploid </a:t>
                      </a:r>
                      <a:endParaRPr lang="en-US" dirty="0"/>
                    </a:p>
                  </a:txBody>
                  <a:tcPr marL="85513" marR="85513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Diploid</a:t>
                      </a:r>
                      <a:endParaRPr lang="en-US" dirty="0"/>
                    </a:p>
                  </a:txBody>
                  <a:tcPr marL="85513" marR="85513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Haploid</a:t>
                      </a:r>
                      <a:endParaRPr lang="en-US" dirty="0"/>
                    </a:p>
                  </a:txBody>
                  <a:tcPr marL="85513" marR="85513"/>
                </a:tc>
              </a:tr>
              <a:tr h="774700">
                <a:tc>
                  <a:txBody>
                    <a:bodyPr/>
                    <a:lstStyle/>
                    <a:p>
                      <a:r>
                        <a:rPr lang="en-US" dirty="0" smtClean="0"/>
                        <a:t>Identical or different cells</a:t>
                      </a:r>
                      <a:endParaRPr lang="en-US" dirty="0"/>
                    </a:p>
                  </a:txBody>
                  <a:tcPr marL="85513" marR="85513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Identical</a:t>
                      </a:r>
                      <a:endParaRPr lang="en-US" dirty="0"/>
                    </a:p>
                  </a:txBody>
                  <a:tcPr marL="85513" marR="85513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Different </a:t>
                      </a:r>
                      <a:endParaRPr lang="en-US" dirty="0"/>
                    </a:p>
                  </a:txBody>
                  <a:tcPr marL="85513" marR="85513"/>
                </a:tc>
              </a:tr>
              <a:tr h="774700">
                <a:tc>
                  <a:txBody>
                    <a:bodyPr/>
                    <a:lstStyle/>
                    <a:p>
                      <a:r>
                        <a:rPr lang="en-US" dirty="0" smtClean="0"/>
                        <a:t>Parent cell</a:t>
                      </a:r>
                      <a:endParaRPr lang="en-US" dirty="0"/>
                    </a:p>
                  </a:txBody>
                  <a:tcPr marL="85513" marR="85513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Diploid</a:t>
                      </a:r>
                      <a:endParaRPr lang="en-US" dirty="0"/>
                    </a:p>
                  </a:txBody>
                  <a:tcPr marL="85513" marR="85513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Diploid</a:t>
                      </a:r>
                      <a:endParaRPr lang="en-US" dirty="0"/>
                    </a:p>
                  </a:txBody>
                  <a:tcPr marL="85513" marR="85513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Review: Cell Cycle</a:t>
            </a:r>
            <a:endParaRPr lang="en-US" dirty="0"/>
          </a:p>
        </p:txBody>
      </p:sp>
      <p:pic>
        <p:nvPicPr>
          <p:cNvPr id="4" name="Content Placeholder 3" descr="Cell cycl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58945" y="1447800"/>
            <a:ext cx="5216709" cy="48942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Review: Mitosis</a:t>
            </a:r>
            <a:endParaRPr lang="en-US" dirty="0"/>
          </a:p>
        </p:txBody>
      </p:sp>
      <p:pic>
        <p:nvPicPr>
          <p:cNvPr id="11" name="Content Placeholder 10" descr="mitosis_stage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95400" y="1600200"/>
            <a:ext cx="6019599" cy="392026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Meiosis</a:t>
            </a:r>
            <a:endParaRPr lang="en-US" dirty="0"/>
          </a:p>
        </p:txBody>
      </p:sp>
      <p:pic>
        <p:nvPicPr>
          <p:cNvPr id="8" name="Content Placeholder 7" descr="meiosis_med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19200" y="1997818"/>
            <a:ext cx="7696200" cy="379422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Meiosis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process in which sex cells (gamete) are reduced to a </a:t>
            </a:r>
            <a:r>
              <a:rPr lang="en-US" b="1" u="sng" dirty="0" smtClean="0"/>
              <a:t>haploid</a:t>
            </a:r>
            <a:r>
              <a:rPr lang="en-US" dirty="0" smtClean="0"/>
              <a:t> (</a:t>
            </a:r>
            <a:r>
              <a:rPr lang="en-US" dirty="0" smtClean="0">
                <a:latin typeface="Calibri"/>
              </a:rPr>
              <a:t>½ the chromosomes).</a:t>
            </a:r>
          </a:p>
          <a:p>
            <a:r>
              <a:rPr lang="en-US" dirty="0" smtClean="0">
                <a:latin typeface="Calibri"/>
              </a:rPr>
              <a:t>Both egg and sperm cells are </a:t>
            </a:r>
            <a:r>
              <a:rPr lang="en-US" b="1" u="sng" dirty="0" smtClean="0">
                <a:latin typeface="Calibri"/>
              </a:rPr>
              <a:t>haploid</a:t>
            </a:r>
            <a:r>
              <a:rPr lang="en-US" dirty="0" smtClean="0">
                <a:latin typeface="Calibri"/>
              </a:rPr>
              <a:t> cells</a:t>
            </a:r>
          </a:p>
          <a:p>
            <a:r>
              <a:rPr lang="en-US" dirty="0" smtClean="0">
                <a:latin typeface="Calibri"/>
              </a:rPr>
              <a:t>Takes place in sex organs</a:t>
            </a:r>
          </a:p>
          <a:p>
            <a:endParaRPr lang="en-US" dirty="0" smtClean="0">
              <a:latin typeface="Calibri"/>
            </a:endParaRPr>
          </a:p>
          <a:p>
            <a:r>
              <a:rPr lang="en-US" dirty="0" smtClean="0">
                <a:latin typeface="Calibri"/>
              </a:rPr>
              <a:t>The process of meiosis involves </a:t>
            </a:r>
            <a:r>
              <a:rPr lang="en-US" u="sng" dirty="0" smtClean="0">
                <a:latin typeface="Calibri"/>
              </a:rPr>
              <a:t>two cell divisions</a:t>
            </a:r>
            <a:r>
              <a:rPr lang="en-US" dirty="0" smtClean="0">
                <a:latin typeface="Calibri"/>
              </a:rPr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Meiosis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Produces daughter cells that are </a:t>
            </a:r>
            <a:r>
              <a:rPr lang="en-US" u="sng" dirty="0" smtClean="0"/>
              <a:t>different</a:t>
            </a:r>
            <a:r>
              <a:rPr lang="en-US" dirty="0" smtClean="0"/>
              <a:t> from the parent cell.</a:t>
            </a:r>
          </a:p>
          <a:p>
            <a:endParaRPr lang="en-US" dirty="0" smtClean="0"/>
          </a:p>
          <a:p>
            <a:r>
              <a:rPr lang="en-US" dirty="0" smtClean="0"/>
              <a:t>Humans have 46 chromosomes</a:t>
            </a:r>
          </a:p>
          <a:p>
            <a:r>
              <a:rPr lang="en-US" dirty="0" smtClean="0"/>
              <a:t>What would happen if the sperm and the egg each had 46 chromosomes?</a:t>
            </a:r>
          </a:p>
          <a:p>
            <a:endParaRPr lang="en-US" dirty="0" smtClean="0"/>
          </a:p>
          <a:p>
            <a:r>
              <a:rPr lang="en-US" dirty="0" smtClean="0"/>
              <a:t>If meiosis did not take place the fertilized egg would have double the amount of needed chromosomes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Meiosis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Due to meiosis, offspring receive half of their genetic information from each parent.</a:t>
            </a:r>
          </a:p>
          <a:p>
            <a:endParaRPr lang="en-US" dirty="0" smtClean="0"/>
          </a:p>
          <a:p>
            <a:r>
              <a:rPr lang="en-US" dirty="0" smtClean="0"/>
              <a:t>The random sorting of chromosomes during meiosis assures that each new sex cell, and therefore each new offspring, has a </a:t>
            </a:r>
            <a:r>
              <a:rPr lang="en-US" b="1" u="sng" dirty="0" smtClean="0"/>
              <a:t>unique</a:t>
            </a:r>
            <a:r>
              <a:rPr lang="en-US" dirty="0" smtClean="0"/>
              <a:t> genetic inheritance.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S101881354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TS101881354</Template>
  <TotalTime>1920</TotalTime>
  <Words>651</Words>
  <Application>Microsoft Office PowerPoint</Application>
  <PresentationFormat>On-screen Show (4:3)</PresentationFormat>
  <Paragraphs>137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4" baseType="lpstr">
      <vt:lpstr>Arial</vt:lpstr>
      <vt:lpstr>Calibri</vt:lpstr>
      <vt:lpstr>TS101881354</vt:lpstr>
      <vt:lpstr>Warm Up 1/27-28/15</vt:lpstr>
      <vt:lpstr>Warm Up 1/29-30/15</vt:lpstr>
      <vt:lpstr>Meiosis</vt:lpstr>
      <vt:lpstr>Review: Cell Cycle</vt:lpstr>
      <vt:lpstr>Review: Mitosis</vt:lpstr>
      <vt:lpstr>Meiosis</vt:lpstr>
      <vt:lpstr>Meiosis</vt:lpstr>
      <vt:lpstr>Meiosis</vt:lpstr>
      <vt:lpstr>Meiosis</vt:lpstr>
      <vt:lpstr>Chromosome Review</vt:lpstr>
      <vt:lpstr>Human Chromosomes</vt:lpstr>
      <vt:lpstr>Terms</vt:lpstr>
      <vt:lpstr>Homologous</vt:lpstr>
      <vt:lpstr>Crossover</vt:lpstr>
      <vt:lpstr>Diploid and Haploid</vt:lpstr>
      <vt:lpstr>Interphase</vt:lpstr>
      <vt:lpstr>Stages of Meiosis</vt:lpstr>
      <vt:lpstr>“Gallery Walk”</vt:lpstr>
      <vt:lpstr>Prophase 1</vt:lpstr>
      <vt:lpstr>Metaphase I</vt:lpstr>
      <vt:lpstr>Anaphase I</vt:lpstr>
      <vt:lpstr>Telophase I</vt:lpstr>
      <vt:lpstr>Prophase II</vt:lpstr>
      <vt:lpstr>Metaphase II</vt:lpstr>
      <vt:lpstr>Anaphase II</vt:lpstr>
      <vt:lpstr>Telophase II</vt:lpstr>
      <vt:lpstr>Meiosis</vt:lpstr>
      <vt:lpstr>Why is meiosis important?</vt:lpstr>
      <vt:lpstr>Meiosis forms egg and sperm cells.</vt:lpstr>
      <vt:lpstr>Fertilization</vt:lpstr>
      <vt:lpstr>Side by Side</vt:lpstr>
    </vt:vector>
  </TitlesOfParts>
  <Company>Nampa School District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Meiosis</dc:title>
  <dc:creator>jschisel</dc:creator>
  <cp:lastModifiedBy>Hedrick, Casey</cp:lastModifiedBy>
  <cp:revision>78</cp:revision>
  <cp:lastPrinted>2015-01-27T14:25:01Z</cp:lastPrinted>
  <dcterms:created xsi:type="dcterms:W3CDTF">2014-01-09T15:58:41Z</dcterms:created>
  <dcterms:modified xsi:type="dcterms:W3CDTF">2015-01-29T16:24:28Z</dcterms:modified>
</cp:coreProperties>
</file>