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87" r:id="rId2"/>
    <p:sldId id="288" r:id="rId3"/>
    <p:sldId id="256" r:id="rId4"/>
    <p:sldId id="257" r:id="rId5"/>
    <p:sldId id="284" r:id="rId6"/>
    <p:sldId id="285" r:id="rId7"/>
    <p:sldId id="286" r:id="rId8"/>
    <p:sldId id="258" r:id="rId9"/>
    <p:sldId id="259" r:id="rId10"/>
    <p:sldId id="260" r:id="rId11"/>
    <p:sldId id="261" r:id="rId12"/>
    <p:sldId id="289" r:id="rId13"/>
    <p:sldId id="293" r:id="rId14"/>
    <p:sldId id="290" r:id="rId15"/>
    <p:sldId id="291" r:id="rId16"/>
    <p:sldId id="29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6913E9E-F8EF-453B-AEDC-1DE167A2A06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6F989DF-297A-4429-8854-F2FE6AE6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3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9104131-DA5F-48BA-87C0-C4FB79E3ECAB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7BBE0BA-BCF8-4D5C-9D70-B9A55A1C0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BE0BA-BCF8-4D5C-9D70-B9A55A1C0FC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2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1B66A8-C6FC-4F79-A140-2BA581E3011E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81F7C8-7191-4EEB-8691-C264E5B3E9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9/23-24/14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characteristics are ABSOLUTELY necessary for life?  What are they?</a:t>
            </a:r>
          </a:p>
          <a:p>
            <a:endParaRPr lang="en-US" dirty="0"/>
          </a:p>
          <a:p>
            <a:r>
              <a:rPr lang="en-US" dirty="0" smtClean="0"/>
              <a:t>How do animals display adaptations to their environment? How do plants?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Non-living</a:t>
            </a:r>
          </a:p>
          <a:p>
            <a:r>
              <a:rPr lang="en-US" dirty="0" smtClean="0"/>
              <a:t>Made up of two or more bonded atoms</a:t>
            </a:r>
          </a:p>
          <a:p>
            <a:r>
              <a:rPr lang="en-US" dirty="0" smtClean="0"/>
              <a:t>Form compounds</a:t>
            </a:r>
          </a:p>
          <a:p>
            <a:pPr lvl="1"/>
            <a:r>
              <a:rPr lang="en-US" dirty="0" smtClean="0"/>
              <a:t> H₂O</a:t>
            </a:r>
          </a:p>
          <a:p>
            <a:pPr lvl="1"/>
            <a:r>
              <a:rPr lang="en-US" dirty="0" smtClean="0"/>
              <a:t>CO₂</a:t>
            </a:r>
          </a:p>
        </p:txBody>
      </p:sp>
      <p:pic>
        <p:nvPicPr>
          <p:cNvPr id="5" name="Content Placeholder 4" descr="Wat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6018" y="1600200"/>
            <a:ext cx="4002963" cy="4525963"/>
          </a:xfrm>
        </p:spPr>
      </p:pic>
      <p:pic>
        <p:nvPicPr>
          <p:cNvPr id="6" name="Picture 5" descr="C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495800"/>
            <a:ext cx="23526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Non-living</a:t>
            </a:r>
          </a:p>
          <a:p>
            <a:r>
              <a:rPr lang="en-US" dirty="0" smtClean="0"/>
              <a:t>Very large molecules</a:t>
            </a:r>
          </a:p>
          <a:p>
            <a:r>
              <a:rPr lang="en-US" dirty="0" smtClean="0"/>
              <a:t>Proteins, lipids, carbohydrates, nucleic acids.</a:t>
            </a:r>
          </a:p>
          <a:p>
            <a:pPr lvl="1"/>
            <a:r>
              <a:rPr lang="en-US" dirty="0" smtClean="0"/>
              <a:t>Glucose 6CH₂O</a:t>
            </a:r>
            <a:endParaRPr lang="en-US" dirty="0"/>
          </a:p>
        </p:txBody>
      </p:sp>
      <p:pic>
        <p:nvPicPr>
          <p:cNvPr id="5" name="Content Placeholder 4" descr="Gluco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13849" y="1828800"/>
            <a:ext cx="3402097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Nonliving</a:t>
            </a:r>
          </a:p>
          <a:p>
            <a:r>
              <a:rPr lang="en-US" dirty="0" smtClean="0"/>
              <a:t>Made of carbon, hydrogen, and oxygen</a:t>
            </a:r>
          </a:p>
          <a:p>
            <a:r>
              <a:rPr lang="en-US" dirty="0" smtClean="0"/>
              <a:t>Ex: sugar</a:t>
            </a:r>
          </a:p>
          <a:p>
            <a:r>
              <a:rPr lang="en-US" dirty="0" smtClean="0"/>
              <a:t>Non-Ex: fat</a:t>
            </a:r>
          </a:p>
          <a:p>
            <a:r>
              <a:rPr lang="en-US" dirty="0" err="1" smtClean="0"/>
              <a:t>Carboydrates</a:t>
            </a:r>
            <a:r>
              <a:rPr lang="en-US" dirty="0" smtClean="0"/>
              <a:t> are used for energy</a:t>
            </a:r>
          </a:p>
          <a:p>
            <a:r>
              <a:rPr lang="en-US" dirty="0" smtClean="0"/>
              <a:t>Some diets cut out all carbohydrates, tricking the body into consuming lipids for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Nonliving</a:t>
            </a:r>
          </a:p>
          <a:p>
            <a:r>
              <a:rPr lang="en-US" dirty="0" smtClean="0"/>
              <a:t>Made of a sugar/phosphate backbone and a nitrogenous base</a:t>
            </a:r>
          </a:p>
          <a:p>
            <a:r>
              <a:rPr lang="en-US" dirty="0" err="1" smtClean="0"/>
              <a:t>Ex:DNA</a:t>
            </a:r>
            <a:endParaRPr lang="en-US" dirty="0" smtClean="0"/>
          </a:p>
          <a:p>
            <a:r>
              <a:rPr lang="en-US" dirty="0" smtClean="0"/>
              <a:t>Non ex: protein</a:t>
            </a:r>
          </a:p>
          <a:p>
            <a:r>
              <a:rPr lang="en-US" dirty="0" smtClean="0"/>
              <a:t>DNA carries the instructions for life.</a:t>
            </a:r>
          </a:p>
          <a:p>
            <a:r>
              <a:rPr lang="en-US" dirty="0" smtClean="0"/>
              <a:t>RNA exists outside of the nucleus and DNA exists inside </a:t>
            </a:r>
            <a:r>
              <a:rPr lang="en-US" smtClean="0"/>
              <a:t>the nucleus.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Nonliving</a:t>
            </a:r>
          </a:p>
          <a:p>
            <a:r>
              <a:rPr lang="en-US" dirty="0" smtClean="0"/>
              <a:t>Made of carbon, hydrogen and oxygen</a:t>
            </a:r>
          </a:p>
          <a:p>
            <a:r>
              <a:rPr lang="en-US" dirty="0" smtClean="0"/>
              <a:t>Ex: fat</a:t>
            </a:r>
          </a:p>
          <a:p>
            <a:r>
              <a:rPr lang="en-US" dirty="0" smtClean="0"/>
              <a:t>Non-Ex: sugar</a:t>
            </a:r>
          </a:p>
          <a:p>
            <a:r>
              <a:rPr lang="en-US" dirty="0" smtClean="0"/>
              <a:t>Phospholipids make up the cell membrane</a:t>
            </a:r>
          </a:p>
          <a:p>
            <a:r>
              <a:rPr lang="en-US" dirty="0" smtClean="0"/>
              <a:t>Lipids carry more energy than carbohydrates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5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Nonliving</a:t>
            </a:r>
          </a:p>
          <a:p>
            <a:r>
              <a:rPr lang="en-US" dirty="0" smtClean="0"/>
              <a:t>Made of amino acids</a:t>
            </a:r>
          </a:p>
          <a:p>
            <a:r>
              <a:rPr lang="en-US" dirty="0" smtClean="0"/>
              <a:t>Ex: Hemoglobin</a:t>
            </a:r>
          </a:p>
          <a:p>
            <a:r>
              <a:rPr lang="en-US" dirty="0" smtClean="0"/>
              <a:t>Non Ex: steroid</a:t>
            </a:r>
          </a:p>
          <a:p>
            <a:r>
              <a:rPr lang="en-US" dirty="0" smtClean="0"/>
              <a:t>Proteins have 4 stages of folding, leading to endless shapes.</a:t>
            </a:r>
          </a:p>
          <a:p>
            <a:r>
              <a:rPr lang="en-US" dirty="0" err="1" smtClean="0"/>
              <a:t>Misfolded</a:t>
            </a:r>
            <a:r>
              <a:rPr lang="en-US" dirty="0" smtClean="0"/>
              <a:t> proteins can lead to prion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8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1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 to levels of Biological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Organelles</a:t>
            </a:r>
          </a:p>
          <a:p>
            <a:pPr lvl="1"/>
            <a:r>
              <a:rPr lang="en-US" dirty="0" smtClean="0"/>
              <a:t>Tiny organs</a:t>
            </a:r>
          </a:p>
          <a:p>
            <a:pPr lvl="1"/>
            <a:r>
              <a:rPr lang="en-US" dirty="0" smtClean="0"/>
              <a:t>Made up of macromolecules</a:t>
            </a:r>
          </a:p>
          <a:p>
            <a:pPr lvl="2"/>
            <a:r>
              <a:rPr lang="en-US" dirty="0" smtClean="0"/>
              <a:t>Mitochondria </a:t>
            </a:r>
          </a:p>
          <a:p>
            <a:pPr lvl="2"/>
            <a:r>
              <a:rPr lang="en-US" dirty="0" smtClean="0"/>
              <a:t>Nucleus </a:t>
            </a:r>
          </a:p>
          <a:p>
            <a:pPr lvl="2"/>
            <a:r>
              <a:rPr lang="en-US" dirty="0" smtClean="0"/>
              <a:t>Chloroplast  </a:t>
            </a:r>
            <a:endParaRPr lang="en-US" dirty="0"/>
          </a:p>
        </p:txBody>
      </p:sp>
      <p:pic>
        <p:nvPicPr>
          <p:cNvPr id="5" name="Content Placeholder 4" descr="Chloropla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676400"/>
            <a:ext cx="2133600" cy="1990598"/>
          </a:xfrm>
        </p:spPr>
      </p:pic>
      <p:pic>
        <p:nvPicPr>
          <p:cNvPr id="6" name="Picture 5" descr="Mitochond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495800"/>
            <a:ext cx="1951892" cy="2057400"/>
          </a:xfrm>
          <a:prstGeom prst="rect">
            <a:avLst/>
          </a:prstGeom>
        </p:spPr>
      </p:pic>
      <p:pic>
        <p:nvPicPr>
          <p:cNvPr id="7" name="Picture 6" descr="Nucle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343400"/>
            <a:ext cx="24860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Made up of organelles </a:t>
            </a:r>
          </a:p>
          <a:p>
            <a:r>
              <a:rPr lang="en-US" dirty="0" smtClean="0"/>
              <a:t>Basic unit of structure and function</a:t>
            </a:r>
          </a:p>
          <a:p>
            <a:r>
              <a:rPr lang="en-US" dirty="0" smtClean="0"/>
              <a:t>Living thing!</a:t>
            </a:r>
            <a:endParaRPr lang="en-US" dirty="0"/>
          </a:p>
        </p:txBody>
      </p:sp>
      <p:pic>
        <p:nvPicPr>
          <p:cNvPr id="5" name="Content Placeholder 4" descr="Animal ce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428999"/>
            <a:ext cx="4495800" cy="3214497"/>
          </a:xfrm>
        </p:spPr>
      </p:pic>
      <p:pic>
        <p:nvPicPr>
          <p:cNvPr id="6" name="Picture 5" descr="Plant 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066800"/>
            <a:ext cx="3837243" cy="346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Made of cells that carry out a similar function.</a:t>
            </a:r>
          </a:p>
          <a:p>
            <a:r>
              <a:rPr lang="en-US" dirty="0" smtClean="0"/>
              <a:t>Living thing!</a:t>
            </a:r>
            <a:endParaRPr lang="en-US" dirty="0"/>
          </a:p>
        </p:txBody>
      </p:sp>
      <p:pic>
        <p:nvPicPr>
          <p:cNvPr id="8" name="Content Placeholder 7" descr="Muscle Tissue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" y="3733800"/>
            <a:ext cx="4038600" cy="1955437"/>
          </a:xfrm>
        </p:spPr>
      </p:pic>
      <p:pic>
        <p:nvPicPr>
          <p:cNvPr id="9" name="Picture 8" descr="Tissu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95400"/>
            <a:ext cx="4105275" cy="3030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of cells</a:t>
            </a:r>
          </a:p>
          <a:p>
            <a:r>
              <a:rPr lang="en-US" dirty="0" smtClean="0"/>
              <a:t>Organized</a:t>
            </a:r>
          </a:p>
          <a:p>
            <a:r>
              <a:rPr lang="en-US" dirty="0" smtClean="0"/>
              <a:t>Growth</a:t>
            </a:r>
          </a:p>
          <a:p>
            <a:r>
              <a:rPr lang="en-US" dirty="0" smtClean="0"/>
              <a:t>Respond to their environment</a:t>
            </a:r>
          </a:p>
          <a:p>
            <a:r>
              <a:rPr lang="en-US" dirty="0" smtClean="0"/>
              <a:t>Reproduce</a:t>
            </a:r>
          </a:p>
          <a:p>
            <a:r>
              <a:rPr lang="en-US" dirty="0" smtClean="0"/>
              <a:t>Adapt to their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Tissues that work together</a:t>
            </a:r>
          </a:p>
          <a:p>
            <a:r>
              <a:rPr lang="en-US" dirty="0" smtClean="0"/>
              <a:t>Living</a:t>
            </a:r>
            <a:endParaRPr lang="en-US" dirty="0"/>
          </a:p>
        </p:txBody>
      </p:sp>
      <p:pic>
        <p:nvPicPr>
          <p:cNvPr id="5" name="Content Placeholder 4" descr="He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6" name="Picture 5" descr="L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4921008" cy="322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Organs that work together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Living</a:t>
            </a:r>
            <a:endParaRPr lang="en-US" dirty="0"/>
          </a:p>
        </p:txBody>
      </p:sp>
      <p:pic>
        <p:nvPicPr>
          <p:cNvPr id="5" name="Content Placeholder 4" descr="Organ system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514600"/>
            <a:ext cx="6608734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Entire living thing</a:t>
            </a:r>
          </a:p>
          <a:p>
            <a:r>
              <a:rPr lang="en-US" dirty="0" smtClean="0"/>
              <a:t>Unicellular or </a:t>
            </a:r>
            <a:r>
              <a:rPr lang="en-US" dirty="0" err="1" smtClean="0"/>
              <a:t>multicellular</a:t>
            </a:r>
            <a:r>
              <a:rPr lang="en-US" dirty="0" smtClean="0"/>
              <a:t>  </a:t>
            </a:r>
          </a:p>
          <a:p>
            <a:r>
              <a:rPr lang="en-US" dirty="0" smtClean="0"/>
              <a:t>Usually made up of systems</a:t>
            </a:r>
          </a:p>
          <a:p>
            <a:r>
              <a:rPr lang="en-US" dirty="0" smtClean="0"/>
              <a:t>Living </a:t>
            </a:r>
            <a:endParaRPr lang="en-US" dirty="0"/>
          </a:p>
        </p:txBody>
      </p:sp>
      <p:pic>
        <p:nvPicPr>
          <p:cNvPr id="5" name="Content Placeholder 4" descr="Cutthro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228600"/>
            <a:ext cx="2514600" cy="1677709"/>
          </a:xfrm>
        </p:spPr>
      </p:pic>
      <p:pic>
        <p:nvPicPr>
          <p:cNvPr id="6" name="Picture 5" descr="Go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133600"/>
            <a:ext cx="2779418" cy="2895600"/>
          </a:xfrm>
          <a:prstGeom prst="rect">
            <a:avLst/>
          </a:prstGeom>
        </p:spPr>
      </p:pic>
      <p:pic>
        <p:nvPicPr>
          <p:cNvPr id="7" name="Picture 6" descr="Sna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76800"/>
            <a:ext cx="2641600" cy="1981200"/>
          </a:xfrm>
          <a:prstGeom prst="rect">
            <a:avLst/>
          </a:prstGeom>
        </p:spPr>
      </p:pic>
      <p:pic>
        <p:nvPicPr>
          <p:cNvPr id="8" name="Picture 7" descr="Protozo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52400"/>
            <a:ext cx="1524000" cy="1498600"/>
          </a:xfrm>
          <a:prstGeom prst="rect">
            <a:avLst/>
          </a:prstGeom>
        </p:spPr>
      </p:pic>
      <p:pic>
        <p:nvPicPr>
          <p:cNvPr id="9" name="Picture 8" descr="General Sherm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3429000"/>
            <a:ext cx="2286000" cy="3429000"/>
          </a:xfrm>
          <a:prstGeom prst="rect">
            <a:avLst/>
          </a:prstGeom>
        </p:spPr>
      </p:pic>
      <p:pic>
        <p:nvPicPr>
          <p:cNvPr id="10" name="Picture 9" descr="Eugle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056822"/>
            <a:ext cx="2362200" cy="1801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group of the same organism living together. </a:t>
            </a:r>
          </a:p>
          <a:p>
            <a:pPr lvl="1"/>
            <a:r>
              <a:rPr lang="en-US" dirty="0" smtClean="0"/>
              <a:t>Flock of geese </a:t>
            </a:r>
          </a:p>
          <a:p>
            <a:pPr lvl="1"/>
            <a:r>
              <a:rPr lang="en-US" dirty="0" smtClean="0"/>
              <a:t>School of tuna</a:t>
            </a:r>
          </a:p>
          <a:p>
            <a:pPr lvl="1"/>
            <a:r>
              <a:rPr lang="en-US" dirty="0" smtClean="0"/>
              <a:t>Stretch of giraffes </a:t>
            </a:r>
          </a:p>
          <a:p>
            <a:pPr lvl="1"/>
            <a:r>
              <a:rPr lang="en-US" dirty="0" smtClean="0"/>
              <a:t>Herd of elk </a:t>
            </a:r>
          </a:p>
          <a:p>
            <a:pPr lvl="1"/>
            <a:r>
              <a:rPr lang="en-US" dirty="0" smtClean="0"/>
              <a:t>Crash of </a:t>
            </a:r>
            <a:r>
              <a:rPr lang="en-US" dirty="0" err="1" smtClean="0"/>
              <a:t>rhinoceri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Pod of dolphins </a:t>
            </a:r>
            <a:endParaRPr lang="en-US" dirty="0"/>
          </a:p>
        </p:txBody>
      </p:sp>
      <p:pic>
        <p:nvPicPr>
          <p:cNvPr id="5" name="Content Placeholder 4" descr="Heard of el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71600"/>
            <a:ext cx="3276600" cy="2457450"/>
          </a:xfrm>
        </p:spPr>
      </p:pic>
      <p:pic>
        <p:nvPicPr>
          <p:cNvPr id="6" name="Picture 5" descr="Dolph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9624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Several populations living together</a:t>
            </a:r>
          </a:p>
          <a:p>
            <a:r>
              <a:rPr lang="en-US" dirty="0" smtClean="0"/>
              <a:t>Living things in a defined area interacting with one another</a:t>
            </a:r>
            <a:endParaRPr lang="en-US" dirty="0"/>
          </a:p>
        </p:txBody>
      </p:sp>
      <p:pic>
        <p:nvPicPr>
          <p:cNvPr id="5" name="Content Placeholder 4" descr="Communi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371600"/>
            <a:ext cx="4038600" cy="3237611"/>
          </a:xfrm>
        </p:spPr>
      </p:pic>
      <p:pic>
        <p:nvPicPr>
          <p:cNvPr id="6" name="Picture 5" descr="Biological communi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3657601" cy="2743200"/>
          </a:xfrm>
          <a:prstGeom prst="rect">
            <a:avLst/>
          </a:prstGeom>
        </p:spPr>
      </p:pic>
      <p:pic>
        <p:nvPicPr>
          <p:cNvPr id="7" name="Picture 6" descr="Community Cont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429125"/>
            <a:ext cx="33337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biotic (living) community plus the </a:t>
            </a:r>
            <a:r>
              <a:rPr lang="en-US" dirty="0" err="1" smtClean="0"/>
              <a:t>abiotic</a:t>
            </a:r>
            <a:r>
              <a:rPr lang="en-US" dirty="0" smtClean="0"/>
              <a:t> (nonliving) features.</a:t>
            </a:r>
            <a:endParaRPr lang="en-US" dirty="0"/>
          </a:p>
        </p:txBody>
      </p:sp>
      <p:pic>
        <p:nvPicPr>
          <p:cNvPr id="7" name="Content Placeholder 6" descr="Ecosystem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4600" y="3048000"/>
            <a:ext cx="5448300" cy="3568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Similar ecosystems having similar plants, animals, climate and geographic features</a:t>
            </a:r>
          </a:p>
          <a:p>
            <a:pPr lvl="1"/>
            <a:r>
              <a:rPr lang="en-US" dirty="0" smtClean="0"/>
              <a:t>Desert </a:t>
            </a:r>
          </a:p>
          <a:p>
            <a:pPr lvl="1"/>
            <a:r>
              <a:rPr lang="en-US" dirty="0" smtClean="0"/>
              <a:t>Tropical rainforest</a:t>
            </a:r>
          </a:p>
          <a:p>
            <a:pPr lvl="1"/>
            <a:r>
              <a:rPr lang="en-US" dirty="0" smtClean="0"/>
              <a:t>Alpine tundra</a:t>
            </a:r>
          </a:p>
          <a:p>
            <a:pPr lvl="1"/>
            <a:r>
              <a:rPr lang="en-US" dirty="0" smtClean="0"/>
              <a:t>Taiga </a:t>
            </a:r>
          </a:p>
          <a:p>
            <a:pPr lvl="1"/>
            <a:r>
              <a:rPr lang="en-US" dirty="0" smtClean="0"/>
              <a:t>Freshwater </a:t>
            </a:r>
          </a:p>
          <a:p>
            <a:pPr lvl="1"/>
            <a:r>
              <a:rPr lang="en-US" dirty="0" smtClean="0"/>
              <a:t>Saltwater</a:t>
            </a:r>
            <a:endParaRPr lang="en-US" dirty="0"/>
          </a:p>
        </p:txBody>
      </p:sp>
      <p:pic>
        <p:nvPicPr>
          <p:cNvPr id="5" name="Content Placeholder 4" descr="Rainfores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0"/>
            <a:ext cx="4038600" cy="3230880"/>
          </a:xfrm>
        </p:spPr>
      </p:pic>
      <p:pic>
        <p:nvPicPr>
          <p:cNvPr id="6" name="Picture 5" descr="Des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743200"/>
            <a:ext cx="2476500" cy="1857375"/>
          </a:xfrm>
          <a:prstGeom prst="rect">
            <a:avLst/>
          </a:prstGeom>
        </p:spPr>
      </p:pic>
      <p:pic>
        <p:nvPicPr>
          <p:cNvPr id="7" name="Picture 6" descr="R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0"/>
            <a:ext cx="2616200" cy="1708706"/>
          </a:xfrm>
          <a:prstGeom prst="rect">
            <a:avLst/>
          </a:prstGeom>
        </p:spPr>
      </p:pic>
      <p:pic>
        <p:nvPicPr>
          <p:cNvPr id="8" name="Picture 7" descr="Tund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200400"/>
            <a:ext cx="2667000" cy="2000250"/>
          </a:xfrm>
          <a:prstGeom prst="rect">
            <a:avLst/>
          </a:prstGeom>
        </p:spPr>
      </p:pic>
      <p:pic>
        <p:nvPicPr>
          <p:cNvPr id="9" name="Picture 8" descr="Biom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191000"/>
            <a:ext cx="3660678" cy="2480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</a:t>
            </a:r>
            <a:endParaRPr lang="en-US" dirty="0"/>
          </a:p>
        </p:txBody>
      </p:sp>
      <p:pic>
        <p:nvPicPr>
          <p:cNvPr id="6" name="Content Placeholder 5" descr="Glob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3627120"/>
            <a:ext cx="4038600" cy="3230880"/>
          </a:xfrm>
        </p:spPr>
      </p:pic>
      <p:pic>
        <p:nvPicPr>
          <p:cNvPr id="5" name="Content Placeholder 4" descr="Biosphe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066800"/>
            <a:ext cx="4038600" cy="3473196"/>
          </a:xfrm>
        </p:spPr>
      </p:pic>
      <p:sp>
        <p:nvSpPr>
          <p:cNvPr id="7" name="TextBox 6"/>
          <p:cNvSpPr txBox="1"/>
          <p:nvPr/>
        </p:nvSpPr>
        <p:spPr>
          <a:xfrm>
            <a:off x="228600" y="14478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All of the biomes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Whole living layer around the globe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Includes </a:t>
            </a:r>
            <a:r>
              <a:rPr lang="en-US" sz="2400" dirty="0" err="1" smtClean="0"/>
              <a:t>abiotic</a:t>
            </a:r>
            <a:r>
              <a:rPr lang="en-US" sz="2400" dirty="0" smtClean="0"/>
              <a:t> features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logical Organ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09600"/>
            <a:ext cx="6096000" cy="4876800"/>
          </a:xfrm>
          <a:prstGeom prst="rect">
            <a:avLst/>
          </a:prstGeom>
        </p:spPr>
      </p:pic>
      <p:pic>
        <p:nvPicPr>
          <p:cNvPr id="1026" name="Picture 2" descr="C:\Documents and Settings\jschisel\Local Settings\Temporary Internet Files\Content.IE5\I3ZIK0WC\MC9004421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2800350" cy="2933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4800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 we move up we go from simple to more complex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9/16-17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your notes and find the upside down triangle.  On your upside </a:t>
            </a:r>
            <a:r>
              <a:rPr lang="en-US" smtClean="0"/>
              <a:t>down triangle:</a:t>
            </a:r>
          </a:p>
          <a:p>
            <a:r>
              <a:rPr lang="en-US" dirty="0" smtClean="0"/>
              <a:t>Put a # near the level(s) that are at the chemical level</a:t>
            </a:r>
          </a:p>
          <a:p>
            <a:r>
              <a:rPr lang="en-US" dirty="0" smtClean="0"/>
              <a:t>Put an * near the level that begins life</a:t>
            </a:r>
          </a:p>
          <a:p>
            <a:r>
              <a:rPr lang="en-US" dirty="0" smtClean="0"/>
              <a:t>Put a + near the level that contains more than one organism </a:t>
            </a:r>
          </a:p>
          <a:p>
            <a:r>
              <a:rPr lang="en-US" dirty="0" smtClean="0"/>
              <a:t>Put an @ at the first level that contains biotic and </a:t>
            </a:r>
            <a:r>
              <a:rPr lang="en-US" dirty="0" err="1" smtClean="0"/>
              <a:t>abiotic</a:t>
            </a:r>
            <a:r>
              <a:rPr lang="en-US" dirty="0" smtClean="0"/>
              <a:t> factors.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Levels of Biological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Hedrick, Mrs. Heins, Mr. Cook</a:t>
            </a:r>
          </a:p>
          <a:p>
            <a:r>
              <a:rPr lang="en-US" dirty="0" smtClean="0"/>
              <a:t>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logical Organiz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57200"/>
            <a:ext cx="6572250" cy="5257800"/>
          </a:xfrm>
          <a:prstGeom prst="rect">
            <a:avLst/>
          </a:prstGeom>
        </p:spPr>
      </p:pic>
      <p:pic>
        <p:nvPicPr>
          <p:cNvPr id="3" name="Picture 2" descr="SubAtomic Partic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267200"/>
            <a:ext cx="1414017" cy="899449"/>
          </a:xfrm>
          <a:prstGeom prst="rect">
            <a:avLst/>
          </a:prstGeom>
        </p:spPr>
      </p:pic>
      <p:pic>
        <p:nvPicPr>
          <p:cNvPr id="4" name="Picture 3" descr="At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429000"/>
            <a:ext cx="579303" cy="580702"/>
          </a:xfrm>
          <a:prstGeom prst="rect">
            <a:avLst/>
          </a:prstGeom>
        </p:spPr>
      </p:pic>
      <p:pic>
        <p:nvPicPr>
          <p:cNvPr id="5" name="Picture 4" descr="Gluc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352800"/>
            <a:ext cx="579120" cy="635584"/>
          </a:xfrm>
          <a:prstGeom prst="rect">
            <a:avLst/>
          </a:prstGeom>
        </p:spPr>
      </p:pic>
      <p:pic>
        <p:nvPicPr>
          <p:cNvPr id="6" name="Picture 5" descr="Mitochondr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590800"/>
            <a:ext cx="723900" cy="763030"/>
          </a:xfrm>
          <a:prstGeom prst="rect">
            <a:avLst/>
          </a:prstGeom>
        </p:spPr>
      </p:pic>
      <p:pic>
        <p:nvPicPr>
          <p:cNvPr id="7" name="Picture 6" descr="Animal ce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2667000"/>
            <a:ext cx="841930" cy="601980"/>
          </a:xfrm>
          <a:prstGeom prst="rect">
            <a:avLst/>
          </a:prstGeom>
        </p:spPr>
      </p:pic>
      <p:pic>
        <p:nvPicPr>
          <p:cNvPr id="8" name="Picture 7" descr="Muscle Tissu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86400" y="2667000"/>
            <a:ext cx="2053964" cy="994502"/>
          </a:xfrm>
          <a:prstGeom prst="rect">
            <a:avLst/>
          </a:prstGeom>
        </p:spPr>
      </p:pic>
      <p:pic>
        <p:nvPicPr>
          <p:cNvPr id="9" name="Picture 8" descr="Liv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1600" y="1752600"/>
            <a:ext cx="1447800" cy="948309"/>
          </a:xfrm>
          <a:prstGeom prst="rect">
            <a:avLst/>
          </a:prstGeom>
        </p:spPr>
      </p:pic>
      <p:pic>
        <p:nvPicPr>
          <p:cNvPr id="10" name="Picture 9" descr="Organ system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1981200"/>
            <a:ext cx="3019425" cy="1775542"/>
          </a:xfrm>
          <a:prstGeom prst="rect">
            <a:avLst/>
          </a:prstGeom>
        </p:spPr>
      </p:pic>
      <p:pic>
        <p:nvPicPr>
          <p:cNvPr id="11" name="Picture 10" descr="El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90800" y="1524000"/>
            <a:ext cx="1371600" cy="1028700"/>
          </a:xfrm>
          <a:prstGeom prst="rect">
            <a:avLst/>
          </a:prstGeom>
        </p:spPr>
      </p:pic>
      <p:pic>
        <p:nvPicPr>
          <p:cNvPr id="12" name="Picture 11" descr="Heard of el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53200" y="914400"/>
            <a:ext cx="2057400" cy="1543050"/>
          </a:xfrm>
          <a:prstGeom prst="rect">
            <a:avLst/>
          </a:prstGeom>
        </p:spPr>
      </p:pic>
      <p:pic>
        <p:nvPicPr>
          <p:cNvPr id="13" name="Picture 12" descr="Biological community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76800" y="457200"/>
            <a:ext cx="1676400" cy="1257300"/>
          </a:xfrm>
          <a:prstGeom prst="rect">
            <a:avLst/>
          </a:prstGeom>
        </p:spPr>
      </p:pic>
      <p:pic>
        <p:nvPicPr>
          <p:cNvPr id="14" name="Picture 13" descr="Lake Ecosystem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52600" y="762000"/>
            <a:ext cx="1447800" cy="996795"/>
          </a:xfrm>
          <a:prstGeom prst="rect">
            <a:avLst/>
          </a:prstGeom>
        </p:spPr>
      </p:pic>
      <p:pic>
        <p:nvPicPr>
          <p:cNvPr id="15" name="Picture 14" descr="Biome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90800" y="0"/>
            <a:ext cx="1349581" cy="914400"/>
          </a:xfrm>
          <a:prstGeom prst="rect">
            <a:avLst/>
          </a:prstGeom>
        </p:spPr>
      </p:pic>
      <p:pic>
        <p:nvPicPr>
          <p:cNvPr id="16" name="Picture 15" descr="Biospher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1" y="0"/>
            <a:ext cx="1772093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Jigsaw!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be separated into 6 groups by color.  Each group will be in charge of 3 levels of biological organization.</a:t>
            </a:r>
          </a:p>
          <a:p>
            <a:r>
              <a:rPr lang="en-US" dirty="0" smtClean="0"/>
              <a:t>Each person in the group needs to be prepared to present to others in a different group. </a:t>
            </a:r>
          </a:p>
          <a:p>
            <a:r>
              <a:rPr lang="en-US" dirty="0" smtClean="0"/>
              <a:t>I will quiz people on their “non-expert” area.</a:t>
            </a:r>
          </a:p>
          <a:p>
            <a:r>
              <a:rPr lang="en-US" dirty="0" smtClean="0"/>
              <a:t>SAME AS LAST TIME WE JIGSAWED!!!!!!!!</a:t>
            </a:r>
          </a:p>
        </p:txBody>
      </p:sp>
    </p:spTree>
    <p:extLst>
      <p:ext uri="{BB962C8B-B14F-4D97-AF65-F5344CB8AC3E}">
        <p14:creationId xmlns:p14="http://schemas.microsoft.com/office/powerpoint/2010/main" val="35922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and Expert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 smtClean="0"/>
              <a:t>Green: </a:t>
            </a:r>
            <a:r>
              <a:rPr lang="en-US" dirty="0" smtClean="0"/>
              <a:t>Sub-atomic particles, atoms, molecules</a:t>
            </a:r>
          </a:p>
          <a:p>
            <a:r>
              <a:rPr lang="en-US" dirty="0" smtClean="0"/>
              <a:t>Group </a:t>
            </a:r>
            <a:r>
              <a:rPr lang="en-US" dirty="0" smtClean="0"/>
              <a:t>Blue: </a:t>
            </a:r>
            <a:r>
              <a:rPr lang="en-US" dirty="0" smtClean="0"/>
              <a:t>lipid, protein, carbohydrate</a:t>
            </a:r>
          </a:p>
          <a:p>
            <a:r>
              <a:rPr lang="en-US" dirty="0" smtClean="0"/>
              <a:t>Group </a:t>
            </a:r>
            <a:r>
              <a:rPr lang="en-US" dirty="0" smtClean="0"/>
              <a:t>White: </a:t>
            </a:r>
            <a:r>
              <a:rPr lang="en-US" dirty="0" smtClean="0"/>
              <a:t>nucleic acid, organelle, cell</a:t>
            </a:r>
          </a:p>
          <a:p>
            <a:r>
              <a:rPr lang="en-US" dirty="0" smtClean="0"/>
              <a:t>Group </a:t>
            </a:r>
            <a:r>
              <a:rPr lang="en-US" dirty="0" smtClean="0"/>
              <a:t>Yellow: </a:t>
            </a:r>
            <a:r>
              <a:rPr lang="en-US" dirty="0" smtClean="0"/>
              <a:t>tissue, organ, organ system</a:t>
            </a:r>
          </a:p>
          <a:p>
            <a:r>
              <a:rPr lang="en-US" dirty="0" smtClean="0"/>
              <a:t>Group </a:t>
            </a:r>
            <a:r>
              <a:rPr lang="en-US" dirty="0" smtClean="0"/>
              <a:t>Pink: </a:t>
            </a:r>
            <a:r>
              <a:rPr lang="en-US" dirty="0" smtClean="0"/>
              <a:t>organism, population, community</a:t>
            </a:r>
          </a:p>
          <a:p>
            <a:r>
              <a:rPr lang="en-US" dirty="0" smtClean="0"/>
              <a:t>Group </a:t>
            </a:r>
            <a:r>
              <a:rPr lang="en-US" dirty="0" smtClean="0"/>
              <a:t>Purple: </a:t>
            </a:r>
            <a:r>
              <a:rPr lang="en-US" dirty="0" smtClean="0"/>
              <a:t>ecosystem, biome, biosphere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and Expert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Expert Questions to be answered</a:t>
            </a:r>
          </a:p>
          <a:p>
            <a:pPr lvl="1"/>
            <a:r>
              <a:rPr lang="en-US" dirty="0" smtClean="0"/>
              <a:t>Is it living/nonliving/both?</a:t>
            </a:r>
          </a:p>
          <a:p>
            <a:pPr lvl="1"/>
            <a:r>
              <a:rPr lang="en-US" dirty="0" smtClean="0"/>
              <a:t>What is the level made of?</a:t>
            </a:r>
          </a:p>
          <a:p>
            <a:pPr lvl="1"/>
            <a:r>
              <a:rPr lang="en-US" dirty="0" smtClean="0"/>
              <a:t>Real life examples and non-examples</a:t>
            </a:r>
          </a:p>
          <a:p>
            <a:pPr lvl="1"/>
            <a:r>
              <a:rPr lang="en-US" dirty="0" smtClean="0"/>
              <a:t>2 interesting facts</a:t>
            </a:r>
          </a:p>
          <a:p>
            <a:pPr lvl="1"/>
            <a:r>
              <a:rPr lang="en-US" smtClean="0"/>
              <a:t>1 cool 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Subatomic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Non-living</a:t>
            </a:r>
          </a:p>
          <a:p>
            <a:r>
              <a:rPr lang="en-US" dirty="0" smtClean="0"/>
              <a:t>Proton</a:t>
            </a:r>
          </a:p>
          <a:p>
            <a:pPr lvl="1"/>
            <a:r>
              <a:rPr lang="en-US" dirty="0" smtClean="0"/>
              <a:t>Positively charged  </a:t>
            </a:r>
          </a:p>
          <a:p>
            <a:r>
              <a:rPr lang="en-US" dirty="0" smtClean="0"/>
              <a:t>Neutron </a:t>
            </a:r>
          </a:p>
          <a:p>
            <a:pPr lvl="1"/>
            <a:r>
              <a:rPr lang="en-US" dirty="0" smtClean="0"/>
              <a:t>Neutral charge</a:t>
            </a:r>
          </a:p>
          <a:p>
            <a:r>
              <a:rPr lang="en-US" dirty="0" smtClean="0"/>
              <a:t>Neutrons and Protons exist in the nucleus</a:t>
            </a:r>
          </a:p>
          <a:p>
            <a:r>
              <a:rPr lang="en-US" dirty="0" smtClean="0"/>
              <a:t>Electron </a:t>
            </a:r>
          </a:p>
          <a:p>
            <a:pPr lvl="1"/>
            <a:r>
              <a:rPr lang="en-US" dirty="0" smtClean="0"/>
              <a:t>Negatively charged </a:t>
            </a:r>
            <a:endParaRPr lang="en-US" dirty="0"/>
          </a:p>
        </p:txBody>
      </p:sp>
      <p:pic>
        <p:nvPicPr>
          <p:cNvPr id="5" name="Content Placeholder 4" descr="SubAtomic Particl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5217536" cy="33188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Non-living</a:t>
            </a:r>
          </a:p>
          <a:p>
            <a:r>
              <a:rPr lang="en-US" dirty="0" smtClean="0"/>
              <a:t>All matter is made up of atoms.</a:t>
            </a:r>
          </a:p>
          <a:p>
            <a:r>
              <a:rPr lang="en-US" dirty="0" smtClean="0"/>
              <a:t>Smallest part of matter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 descr="Atom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39004"/>
            <a:ext cx="4038600" cy="4048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2005</TotalTime>
  <Words>653</Words>
  <Application>Microsoft Office PowerPoint</Application>
  <PresentationFormat>On-screen Show (4:3)</PresentationFormat>
  <Paragraphs>143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Warm Up 9/23-24/14</vt:lpstr>
      <vt:lpstr>PowerPoint Presentation</vt:lpstr>
      <vt:lpstr>Levels of Biological Organization</vt:lpstr>
      <vt:lpstr>PowerPoint Presentation</vt:lpstr>
      <vt:lpstr>Let’s Jigsaw!</vt:lpstr>
      <vt:lpstr>Groups and Expert Questions</vt:lpstr>
      <vt:lpstr>Groups and Expert Questions</vt:lpstr>
      <vt:lpstr>Subatomic Particles</vt:lpstr>
      <vt:lpstr>Atoms</vt:lpstr>
      <vt:lpstr>Molecules</vt:lpstr>
      <vt:lpstr>Macromolecule</vt:lpstr>
      <vt:lpstr>Carbohydrate</vt:lpstr>
      <vt:lpstr>Nucleic Acids</vt:lpstr>
      <vt:lpstr>Lipids</vt:lpstr>
      <vt:lpstr>Proteins</vt:lpstr>
      <vt:lpstr>PowerPoint Presentation</vt:lpstr>
      <vt:lpstr>Back to levels of Biological Organization</vt:lpstr>
      <vt:lpstr>Cells</vt:lpstr>
      <vt:lpstr>Tissue</vt:lpstr>
      <vt:lpstr>Organs</vt:lpstr>
      <vt:lpstr>Organ Systems</vt:lpstr>
      <vt:lpstr>Organism</vt:lpstr>
      <vt:lpstr>Population </vt:lpstr>
      <vt:lpstr>Community </vt:lpstr>
      <vt:lpstr>Ecosystem</vt:lpstr>
      <vt:lpstr>Biome</vt:lpstr>
      <vt:lpstr>Biosphere</vt:lpstr>
      <vt:lpstr>PowerPoint Presentation</vt:lpstr>
      <vt:lpstr>Warm up 9/16-17</vt:lpstr>
    </vt:vector>
  </TitlesOfParts>
  <Company>Nampa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Schisel</dc:creator>
  <cp:lastModifiedBy>Hedrick, Casey</cp:lastModifiedBy>
  <cp:revision>102</cp:revision>
  <cp:lastPrinted>2014-09-24T14:47:00Z</cp:lastPrinted>
  <dcterms:created xsi:type="dcterms:W3CDTF">2013-08-29T21:08:27Z</dcterms:created>
  <dcterms:modified xsi:type="dcterms:W3CDTF">2014-09-24T16:13:25Z</dcterms:modified>
</cp:coreProperties>
</file>