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56" r:id="rId4"/>
    <p:sldId id="273" r:id="rId5"/>
    <p:sldId id="274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6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A84B7CF-C089-49E4-84F8-0DCE23B4C606}" type="datetimeFigureOut">
              <a:rPr lang="en-US" smtClean="0"/>
              <a:pPr/>
              <a:t>3/31/2015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57E4280-7C81-4229-9780-BC2B95180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3/30-31/15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taxonomic category is going to have more organisms, family or order?</a:t>
            </a:r>
          </a:p>
          <a:p>
            <a:endParaRPr lang="en-US" dirty="0" smtClean="0"/>
          </a:p>
          <a:p>
            <a:r>
              <a:rPr lang="en-US" dirty="0" smtClean="0"/>
              <a:t>How do we know how old the Earth 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Hadean 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4.5 to 3.8 </a:t>
            </a:r>
            <a:r>
              <a:rPr lang="en-US" dirty="0" err="1" smtClean="0"/>
              <a:t>bya</a:t>
            </a:r>
            <a:endParaRPr lang="en-US" dirty="0" smtClean="0"/>
          </a:p>
          <a:p>
            <a:r>
              <a:rPr lang="en-US" dirty="0" smtClean="0"/>
              <a:t>Formation of the Earth from a large cloud of gas and dust from the sun</a:t>
            </a:r>
          </a:p>
          <a:p>
            <a:r>
              <a:rPr lang="en-US" dirty="0" smtClean="0"/>
              <a:t>Earth’s crust cools and solidifies</a:t>
            </a:r>
          </a:p>
          <a:p>
            <a:r>
              <a:rPr lang="en-US" dirty="0" smtClean="0"/>
              <a:t>Moon forms</a:t>
            </a:r>
          </a:p>
          <a:p>
            <a:r>
              <a:rPr lang="en-US" dirty="0" smtClean="0"/>
              <a:t>No known life</a:t>
            </a:r>
            <a:endParaRPr lang="en-US" dirty="0"/>
          </a:p>
        </p:txBody>
      </p:sp>
      <p:pic>
        <p:nvPicPr>
          <p:cNvPr id="4" name="Picture 3" descr="earth form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914400"/>
            <a:ext cx="2533650" cy="1809750"/>
          </a:xfrm>
          <a:prstGeom prst="rect">
            <a:avLst/>
          </a:prstGeom>
        </p:spPr>
      </p:pic>
      <p:pic>
        <p:nvPicPr>
          <p:cNvPr id="5" name="Picture 4" descr="moon form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3276600"/>
            <a:ext cx="2428875" cy="1876425"/>
          </a:xfrm>
          <a:prstGeom prst="rect">
            <a:avLst/>
          </a:prstGeom>
        </p:spPr>
      </p:pic>
      <p:pic>
        <p:nvPicPr>
          <p:cNvPr id="6" name="Picture 5" descr="solar system form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4191000"/>
            <a:ext cx="2390775" cy="1914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Archean</a:t>
            </a:r>
            <a:r>
              <a:rPr lang="en-US" dirty="0" smtClean="0"/>
              <a:t> 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3.8 to 2.5 </a:t>
            </a:r>
            <a:r>
              <a:rPr lang="en-US" dirty="0" err="1" smtClean="0"/>
              <a:t>bya</a:t>
            </a:r>
            <a:endParaRPr lang="en-US" dirty="0" smtClean="0"/>
          </a:p>
          <a:p>
            <a:r>
              <a:rPr lang="en-US" dirty="0" smtClean="0"/>
              <a:t>Atmosphere was mostly composed of methane and ammonia which is toxic to most life</a:t>
            </a:r>
          </a:p>
          <a:p>
            <a:r>
              <a:rPr lang="en-US" dirty="0" smtClean="0"/>
              <a:t>Bacteria first appeared (which type?)</a:t>
            </a:r>
          </a:p>
          <a:p>
            <a:r>
              <a:rPr lang="en-US" dirty="0" smtClean="0"/>
              <a:t>Rocks and continental plates began to 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Proterozoic</a:t>
            </a:r>
            <a:r>
              <a:rPr lang="en-US" dirty="0" smtClean="0"/>
              <a:t> 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2.5 </a:t>
            </a:r>
            <a:r>
              <a:rPr lang="en-US" dirty="0" err="1" smtClean="0"/>
              <a:t>bya</a:t>
            </a:r>
            <a:r>
              <a:rPr lang="en-US" dirty="0" smtClean="0"/>
              <a:t> to 543 </a:t>
            </a:r>
            <a:r>
              <a:rPr lang="en-US" dirty="0" err="1" smtClean="0"/>
              <a:t>mya</a:t>
            </a:r>
            <a:endParaRPr lang="en-US" dirty="0" smtClean="0"/>
          </a:p>
          <a:p>
            <a:r>
              <a:rPr lang="en-US" dirty="0" smtClean="0"/>
              <a:t>Periods of </a:t>
            </a:r>
            <a:r>
              <a:rPr lang="en-US" dirty="0" err="1" smtClean="0"/>
              <a:t>glaciation</a:t>
            </a:r>
            <a:r>
              <a:rPr lang="en-US" dirty="0" smtClean="0"/>
              <a:t>, “Snowball Earth”</a:t>
            </a:r>
          </a:p>
          <a:p>
            <a:r>
              <a:rPr lang="en-US" dirty="0" smtClean="0"/>
              <a:t>Oxygen begins to accumulate (how)</a:t>
            </a:r>
          </a:p>
          <a:p>
            <a:r>
              <a:rPr lang="en-US" dirty="0" smtClean="0"/>
              <a:t>Eukaryotes </a:t>
            </a:r>
            <a:r>
              <a:rPr lang="en-US" dirty="0" smtClean="0"/>
              <a:t>are present</a:t>
            </a:r>
          </a:p>
          <a:p>
            <a:r>
              <a:rPr lang="en-US" dirty="0" smtClean="0"/>
              <a:t>Plate tectonics forming Earth’s crust</a:t>
            </a:r>
          </a:p>
          <a:p>
            <a:r>
              <a:rPr lang="en-US" dirty="0" smtClean="0"/>
              <a:t>Ex. Ozark Mountains, Missouri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Snowball Earth Hypothesis</a:t>
            </a:r>
            <a:endParaRPr lang="en-US" dirty="0"/>
          </a:p>
        </p:txBody>
      </p:sp>
      <p:pic>
        <p:nvPicPr>
          <p:cNvPr id="4" name="Content Placeholder 3" descr="snowball eart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2133600"/>
            <a:ext cx="4135367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Phanerozoic</a:t>
            </a:r>
            <a:r>
              <a:rPr lang="en-US" dirty="0" smtClean="0"/>
              <a:t> 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Began 543 </a:t>
            </a:r>
            <a:r>
              <a:rPr lang="en-US" dirty="0" err="1" smtClean="0"/>
              <a:t>mya</a:t>
            </a:r>
            <a:r>
              <a:rPr lang="en-US" dirty="0" smtClean="0"/>
              <a:t> to the present</a:t>
            </a:r>
          </a:p>
          <a:p>
            <a:r>
              <a:rPr lang="en-US" dirty="0" smtClean="0"/>
              <a:t>Means “visible life”</a:t>
            </a:r>
          </a:p>
          <a:p>
            <a:r>
              <a:rPr lang="en-US" dirty="0" smtClean="0"/>
              <a:t>3 Eras</a:t>
            </a:r>
          </a:p>
          <a:p>
            <a:pPr marL="925830" lvl="1" indent="-514350">
              <a:buAutoNum type="arabicPeriod"/>
            </a:pPr>
            <a:r>
              <a:rPr lang="en-US" dirty="0" smtClean="0"/>
              <a:t>Paleozoic Era</a:t>
            </a:r>
          </a:p>
          <a:p>
            <a:pPr marL="925830" lvl="1" indent="-514350">
              <a:buAutoNum type="arabicPeriod"/>
            </a:pPr>
            <a:r>
              <a:rPr lang="en-US" dirty="0" smtClean="0"/>
              <a:t>Mesozoic Era</a:t>
            </a:r>
          </a:p>
          <a:p>
            <a:pPr marL="925830" lvl="1" indent="-514350">
              <a:buAutoNum type="arabicPeriod"/>
            </a:pPr>
            <a:r>
              <a:rPr lang="en-US" dirty="0" smtClean="0"/>
              <a:t>Cenozoic Era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Paleozoic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6 Periods</a:t>
            </a:r>
          </a:p>
          <a:p>
            <a:pPr marL="624078" indent="-514350">
              <a:buAutoNum type="arabicPeriod"/>
            </a:pPr>
            <a:r>
              <a:rPr lang="en-US" dirty="0" smtClean="0"/>
              <a:t>Cambrian (543 to 488 </a:t>
            </a:r>
            <a:r>
              <a:rPr lang="en-US" dirty="0" err="1" smtClean="0"/>
              <a:t>mya</a:t>
            </a:r>
            <a:r>
              <a:rPr lang="en-US" dirty="0" smtClean="0"/>
              <a:t>) fish appear</a:t>
            </a:r>
          </a:p>
          <a:p>
            <a:pPr marL="624078" indent="-514350">
              <a:buAutoNum type="arabicPeriod"/>
            </a:pPr>
            <a:r>
              <a:rPr lang="en-US" dirty="0" smtClean="0"/>
              <a:t>Ordovician (488 to 443 </a:t>
            </a:r>
            <a:r>
              <a:rPr lang="en-US" dirty="0" err="1" smtClean="0"/>
              <a:t>mya</a:t>
            </a:r>
            <a:r>
              <a:rPr lang="en-US" dirty="0" smtClean="0"/>
              <a:t>) land plants, primitive fish, seaweeds, worms</a:t>
            </a:r>
          </a:p>
          <a:p>
            <a:pPr marL="624078" indent="-514350">
              <a:buAutoNum type="arabicPeriod"/>
            </a:pPr>
            <a:r>
              <a:rPr lang="en-US" dirty="0" smtClean="0"/>
              <a:t>Silurian (443-417 </a:t>
            </a:r>
            <a:r>
              <a:rPr lang="en-US" dirty="0" err="1" smtClean="0"/>
              <a:t>mya</a:t>
            </a:r>
            <a:r>
              <a:rPr lang="en-US" dirty="0" smtClean="0"/>
              <a:t>) spiders, insects, complex plants, fish with bony jaws, fish living in fresh water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Paleozoic Era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 startAt="4"/>
            </a:pPr>
            <a:r>
              <a:rPr lang="en-US" dirty="0" smtClean="0"/>
              <a:t>Devonian (417 to 359 </a:t>
            </a:r>
            <a:r>
              <a:rPr lang="en-US" dirty="0" err="1" smtClean="0"/>
              <a:t>mya</a:t>
            </a:r>
            <a:r>
              <a:rPr lang="en-US" dirty="0" smtClean="0"/>
              <a:t>) amphibians appear, first trees and other plants</a:t>
            </a:r>
          </a:p>
          <a:p>
            <a:pPr marL="624078" indent="-514350">
              <a:buAutoNum type="arabicPeriod" startAt="4"/>
            </a:pPr>
            <a:r>
              <a:rPr lang="en-US" dirty="0" smtClean="0"/>
              <a:t>Carboniferous (359 to 299 </a:t>
            </a:r>
            <a:r>
              <a:rPr lang="en-US" dirty="0" err="1" smtClean="0"/>
              <a:t>mya</a:t>
            </a:r>
            <a:r>
              <a:rPr lang="en-US" dirty="0" smtClean="0"/>
              <a:t>) swamps, reptiles, winged insects, cockroaches</a:t>
            </a:r>
          </a:p>
          <a:p>
            <a:pPr marL="624078" indent="-514350">
              <a:buAutoNum type="arabicPeriod" startAt="4"/>
            </a:pPr>
            <a:r>
              <a:rPr lang="en-US" dirty="0" smtClean="0"/>
              <a:t>Permian (299 to 251 </a:t>
            </a:r>
            <a:r>
              <a:rPr lang="en-US" dirty="0" err="1" smtClean="0"/>
              <a:t>mya</a:t>
            </a:r>
            <a:r>
              <a:rPr lang="en-US" dirty="0" smtClean="0"/>
              <a:t>) amphibians dominate, cone-bearing plants, largest mass extinction (95% of marine species and 50% of </a:t>
            </a:r>
            <a:r>
              <a:rPr lang="en-US" smtClean="0"/>
              <a:t>all animals)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Paleozoic Era</a:t>
            </a:r>
            <a:endParaRPr lang="en-US" dirty="0"/>
          </a:p>
        </p:txBody>
      </p:sp>
      <p:pic>
        <p:nvPicPr>
          <p:cNvPr id="3" name="Picture 2" descr="paleozoic ani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981200"/>
            <a:ext cx="4007787" cy="2667000"/>
          </a:xfrm>
          <a:prstGeom prst="rect">
            <a:avLst/>
          </a:prstGeom>
        </p:spPr>
      </p:pic>
      <p:pic>
        <p:nvPicPr>
          <p:cNvPr id="4" name="Picture 3" descr="paleozoic pla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1371600"/>
            <a:ext cx="3458852" cy="2590800"/>
          </a:xfrm>
          <a:prstGeom prst="rect">
            <a:avLst/>
          </a:prstGeom>
        </p:spPr>
      </p:pic>
      <p:pic>
        <p:nvPicPr>
          <p:cNvPr id="5" name="Picture 4" descr="paleozoic sea anim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3886200"/>
            <a:ext cx="3505200" cy="2445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Mesozoic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3 Periods</a:t>
            </a:r>
          </a:p>
          <a:p>
            <a:pPr marL="624078" indent="-514350">
              <a:buAutoNum type="arabicPeriod"/>
            </a:pPr>
            <a:r>
              <a:rPr lang="en-US" dirty="0" smtClean="0"/>
              <a:t>Triassic (251-200mya) mammals, dinosaurs, and crocodiles</a:t>
            </a:r>
          </a:p>
          <a:p>
            <a:pPr marL="624078" indent="-514350">
              <a:buAutoNum type="arabicPeriod"/>
            </a:pPr>
            <a:r>
              <a:rPr lang="en-US" dirty="0" smtClean="0"/>
              <a:t>Jurassic (200-145mya) dinosaurs dominate, small mammals, birds, palm-like trees, grasses</a:t>
            </a:r>
          </a:p>
          <a:p>
            <a:pPr marL="624078" indent="-514350">
              <a:buAutoNum type="arabicPeriod"/>
            </a:pPr>
            <a:r>
              <a:rPr lang="en-US" dirty="0" smtClean="0"/>
              <a:t>Cretaceous (145-65mya) flowering plants, bees, butterflies, mass dinosaur extinction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Mesozoic Era</a:t>
            </a:r>
            <a:endParaRPr lang="en-US" dirty="0"/>
          </a:p>
        </p:txBody>
      </p:sp>
      <p:pic>
        <p:nvPicPr>
          <p:cNvPr id="3" name="Picture 2" descr="dinosau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2133600"/>
            <a:ext cx="5868692" cy="3657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5/6-7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first life like on Earth?  Did it use oxygen? What challenges did it have to overcome?</a:t>
            </a:r>
          </a:p>
          <a:p>
            <a:endParaRPr lang="en-US" dirty="0" smtClean="0"/>
          </a:p>
          <a:p>
            <a:r>
              <a:rPr lang="en-US" dirty="0" smtClean="0"/>
              <a:t>How many years are there in </a:t>
            </a:r>
            <a:r>
              <a:rPr lang="en-US" smtClean="0"/>
              <a:t>an Eon?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Cenozoic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2 Periods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Paleogene</a:t>
            </a:r>
            <a:r>
              <a:rPr lang="en-US" dirty="0" smtClean="0"/>
              <a:t> (65-23mya) rise of mammals and birds, flowering plants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Neogene</a:t>
            </a:r>
            <a:r>
              <a:rPr lang="en-US" dirty="0" smtClean="0"/>
              <a:t> (23mya to present) modern humans, 10,000 years ago large mammals went extinct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Cenozoic Era</a:t>
            </a:r>
            <a:endParaRPr lang="en-US" dirty="0"/>
          </a:p>
        </p:txBody>
      </p:sp>
      <p:pic>
        <p:nvPicPr>
          <p:cNvPr id="3" name="Picture 2" descr="cenozoic e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133600"/>
            <a:ext cx="3124200" cy="2769774"/>
          </a:xfrm>
          <a:prstGeom prst="rect">
            <a:avLst/>
          </a:prstGeom>
        </p:spPr>
      </p:pic>
      <p:pic>
        <p:nvPicPr>
          <p:cNvPr id="4" name="Picture 3" descr="saber tooth tig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799" y="1447800"/>
            <a:ext cx="3912847" cy="2057400"/>
          </a:xfrm>
          <a:prstGeom prst="rect">
            <a:avLst/>
          </a:prstGeom>
        </p:spPr>
      </p:pic>
      <p:pic>
        <p:nvPicPr>
          <p:cNvPr id="5" name="Picture 4" descr="wooly mammot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3581400"/>
            <a:ext cx="4648200" cy="3081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Geologic Time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Hedrick, Mrs. </a:t>
            </a:r>
            <a:r>
              <a:rPr lang="en-US" smtClean="0"/>
              <a:t>Heins</a:t>
            </a:r>
            <a:endParaRPr lang="en-US" dirty="0" smtClean="0"/>
          </a:p>
          <a:p>
            <a:r>
              <a:rPr lang="en-US" dirty="0" smtClean="0"/>
              <a:t>Biology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scientists date things?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Radioactive dating</a:t>
            </a:r>
          </a:p>
          <a:p>
            <a:endParaRPr lang="en-US" dirty="0" smtClean="0"/>
          </a:p>
          <a:p>
            <a:r>
              <a:rPr lang="en-US" dirty="0" smtClean="0"/>
              <a:t>Using half-lives, scientists are able to date rocks with a high level of accuracy (</a:t>
            </a:r>
            <a:r>
              <a:rPr lang="en-US" smtClean="0"/>
              <a:t>usually around 5000 years).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that very accurate? Why?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old is the Earth?</a:t>
            </a:r>
          </a:p>
          <a:p>
            <a:r>
              <a:rPr lang="en-US" dirty="0" smtClean="0"/>
              <a:t>How long ago did life on Earth begin?</a:t>
            </a:r>
          </a:p>
          <a:p>
            <a:r>
              <a:rPr lang="en-US" dirty="0" smtClean="0"/>
              <a:t>What is radioactive dating?</a:t>
            </a:r>
          </a:p>
          <a:p>
            <a:r>
              <a:rPr lang="en-US" dirty="0" smtClean="0"/>
              <a:t>Why is radioactive decay an effective way to date things?</a:t>
            </a:r>
          </a:p>
          <a:p>
            <a:r>
              <a:rPr lang="en-US" dirty="0" smtClean="0"/>
              <a:t>What is a half-life?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Million and Billion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Million = 1,000,000</a:t>
            </a:r>
          </a:p>
          <a:p>
            <a:endParaRPr lang="en-US" dirty="0" smtClean="0"/>
          </a:p>
          <a:p>
            <a:r>
              <a:rPr lang="en-US" dirty="0" smtClean="0"/>
              <a:t>Billion = 1,000,000,000</a:t>
            </a:r>
          </a:p>
          <a:p>
            <a:endParaRPr lang="en-US" dirty="0" smtClean="0"/>
          </a:p>
          <a:p>
            <a:r>
              <a:rPr lang="en-US" dirty="0" smtClean="0"/>
              <a:t>There are 1,000 millions in a billion.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Eon, Era,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Eons are the largest intervals of geological time</a:t>
            </a:r>
          </a:p>
          <a:p>
            <a:r>
              <a:rPr lang="en-US" dirty="0" smtClean="0"/>
              <a:t>100s of millions of years in duration</a:t>
            </a:r>
          </a:p>
          <a:p>
            <a:r>
              <a:rPr lang="en-US" dirty="0" smtClean="0"/>
              <a:t>Eon, Eras, and Periods do not have equal length</a:t>
            </a:r>
          </a:p>
          <a:p>
            <a:r>
              <a:rPr lang="en-US" dirty="0" smtClean="0"/>
              <a:t>Eons are the largest, followed by Eras, followed by Periods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Eon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Era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Period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48200" y="2667000"/>
            <a:ext cx="0" cy="1066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648200" y="4114800"/>
            <a:ext cx="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Precambrian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Covers the bulk of Earth’s history</a:t>
            </a:r>
          </a:p>
          <a:p>
            <a:r>
              <a:rPr lang="en-US" dirty="0" smtClean="0"/>
              <a:t>Begins with the Earth’s formation (~4.5 </a:t>
            </a:r>
            <a:r>
              <a:rPr lang="en-US" dirty="0" err="1" smtClean="0"/>
              <a:t>bya</a:t>
            </a:r>
            <a:r>
              <a:rPr lang="en-US" dirty="0" smtClean="0"/>
              <a:t>) and lasts until ~543 </a:t>
            </a:r>
            <a:r>
              <a:rPr lang="en-US" dirty="0" err="1" smtClean="0"/>
              <a:t>mya</a:t>
            </a:r>
            <a:endParaRPr lang="en-US" dirty="0" smtClean="0"/>
          </a:p>
          <a:p>
            <a:r>
              <a:rPr lang="en-US" dirty="0" smtClean="0"/>
              <a:t>Has 3 Eons in it</a:t>
            </a:r>
          </a:p>
          <a:p>
            <a:pPr marL="925830" lvl="1" indent="-514350">
              <a:buAutoNum type="arabicPeriod"/>
            </a:pPr>
            <a:r>
              <a:rPr lang="en-US" dirty="0" smtClean="0"/>
              <a:t>Hadean Eon</a:t>
            </a:r>
          </a:p>
          <a:p>
            <a:pPr marL="925830" lvl="1" indent="-514350">
              <a:buAutoNum type="arabicPeriod"/>
            </a:pPr>
            <a:r>
              <a:rPr lang="en-US" dirty="0" err="1" smtClean="0"/>
              <a:t>Archean</a:t>
            </a:r>
            <a:r>
              <a:rPr lang="en-US" dirty="0" smtClean="0"/>
              <a:t> Eon</a:t>
            </a:r>
          </a:p>
          <a:p>
            <a:pPr marL="925830" lvl="1" indent="-514350">
              <a:buAutoNum type="arabicPeriod"/>
            </a:pPr>
            <a:r>
              <a:rPr lang="en-US" dirty="0" err="1" smtClean="0"/>
              <a:t>Proterozoic</a:t>
            </a:r>
            <a:r>
              <a:rPr lang="en-US" dirty="0" smtClean="0"/>
              <a:t> Eon</a:t>
            </a:r>
          </a:p>
          <a:p>
            <a:pPr marL="925830" lvl="1" indent="-514350">
              <a:buAutoNum type="arabicPeriod"/>
            </a:pPr>
            <a:endParaRPr lang="en-US" dirty="0" smtClean="0"/>
          </a:p>
          <a:p>
            <a:pPr marL="925830" lvl="1" indent="-51435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2356</TotalTime>
  <Words>564</Words>
  <Application>Microsoft Office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Georgia</vt:lpstr>
      <vt:lpstr>Trebuchet MS</vt:lpstr>
      <vt:lpstr>Wingdings 2</vt:lpstr>
      <vt:lpstr>Urban</vt:lpstr>
      <vt:lpstr>Warm Up 3/30-31/15</vt:lpstr>
      <vt:lpstr>Warm Up 5/6-7</vt:lpstr>
      <vt:lpstr>Geologic Time</vt:lpstr>
      <vt:lpstr>How do scientists date things?</vt:lpstr>
      <vt:lpstr>Video Questions</vt:lpstr>
      <vt:lpstr>Million and Billion</vt:lpstr>
      <vt:lpstr>Eon, Era, Period</vt:lpstr>
      <vt:lpstr>PowerPoint Presentation</vt:lpstr>
      <vt:lpstr>Precambrian</vt:lpstr>
      <vt:lpstr>Hadean Eon</vt:lpstr>
      <vt:lpstr>Archean Eon</vt:lpstr>
      <vt:lpstr>Proterozoic Eon</vt:lpstr>
      <vt:lpstr>Snowball Earth Hypothesis</vt:lpstr>
      <vt:lpstr>Phanerozoic Eon</vt:lpstr>
      <vt:lpstr>Paleozoic Era</vt:lpstr>
      <vt:lpstr>Paleozoic Era (continued)</vt:lpstr>
      <vt:lpstr>Paleozoic Era</vt:lpstr>
      <vt:lpstr>Mesozoic Era</vt:lpstr>
      <vt:lpstr>Mesozoic Era</vt:lpstr>
      <vt:lpstr>Cenozoic Era</vt:lpstr>
      <vt:lpstr>Cenozoic Era</vt:lpstr>
    </vt:vector>
  </TitlesOfParts>
  <Company>Nampa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Geologic Time</dc:title>
  <dc:creator>chedrick</dc:creator>
  <cp:lastModifiedBy>Hedrick, Casey</cp:lastModifiedBy>
  <cp:revision>123</cp:revision>
  <dcterms:created xsi:type="dcterms:W3CDTF">2014-04-07T16:21:45Z</dcterms:created>
  <dcterms:modified xsi:type="dcterms:W3CDTF">2015-03-31T20:37:47Z</dcterms:modified>
</cp:coreProperties>
</file>