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6" r:id="rId3"/>
    <p:sldId id="256" r:id="rId4"/>
    <p:sldId id="257" r:id="rId5"/>
    <p:sldId id="258" r:id="rId6"/>
    <p:sldId id="259" r:id="rId7"/>
    <p:sldId id="260" r:id="rId8"/>
    <p:sldId id="261" r:id="rId9"/>
    <p:sldId id="262"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66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85C15C7-28D4-4D13-B1E9-F3FAC27DF8E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C15C7-28D4-4D13-B1E9-F3FAC27DF8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C15C7-28D4-4D13-B1E9-F3FAC27DF8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C15C7-28D4-4D13-B1E9-F3FAC27DF8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C15C7-28D4-4D13-B1E9-F3FAC27DF8E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C15C7-28D4-4D13-B1E9-F3FAC27DF8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85C15C7-28D4-4D13-B1E9-F3FAC27DF8E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85C15C7-28D4-4D13-B1E9-F3FAC27DF8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85C15C7-28D4-4D13-B1E9-F3FAC27DF8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78C1D2-F9BC-4769-9838-BC53073847E5}" type="datetimeFigureOut">
              <a:rPr lang="en-US" smtClean="0"/>
              <a:pPr/>
              <a:t>4/13/2015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C15C7-28D4-4D13-B1E9-F3FAC27DF8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378C1D2-F9BC-4769-9838-BC53073847E5}" type="datetimeFigureOut">
              <a:rPr lang="en-US" smtClean="0"/>
              <a:pPr/>
              <a:t>4/13/2015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85C15C7-28D4-4D13-B1E9-F3FAC27DF8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378C1D2-F9BC-4769-9838-BC53073847E5}" type="datetimeFigureOut">
              <a:rPr lang="en-US" smtClean="0"/>
              <a:pPr/>
              <a:t>4/13/2015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85C15C7-28D4-4D13-B1E9-F3FAC27DF8E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5/8-9</a:t>
            </a:r>
            <a:endParaRPr lang="en-US" dirty="0"/>
          </a:p>
        </p:txBody>
      </p:sp>
      <p:sp>
        <p:nvSpPr>
          <p:cNvPr id="3" name="Content Placeholder 2"/>
          <p:cNvSpPr>
            <a:spLocks noGrp="1"/>
          </p:cNvSpPr>
          <p:nvPr>
            <p:ph idx="1"/>
          </p:nvPr>
        </p:nvSpPr>
        <p:spPr/>
        <p:txBody>
          <a:bodyPr/>
          <a:lstStyle/>
          <a:p>
            <a:r>
              <a:rPr lang="en-US" dirty="0" smtClean="0"/>
              <a:t>Which specific period would you like to live in? Why?</a:t>
            </a:r>
          </a:p>
          <a:p>
            <a:endParaRPr lang="en-US" dirty="0" smtClean="0"/>
          </a:p>
          <a:p>
            <a:r>
              <a:rPr lang="en-US" dirty="0" smtClean="0"/>
              <a:t>Why were dinosaurs so dominant during Mesozoic Era?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Cladogram</a:t>
            </a:r>
            <a:endParaRPr lang="en-US" dirty="0"/>
          </a:p>
        </p:txBody>
      </p:sp>
      <p:sp>
        <p:nvSpPr>
          <p:cNvPr id="3" name="Content Placeholder 2"/>
          <p:cNvSpPr>
            <a:spLocks noGrp="1"/>
          </p:cNvSpPr>
          <p:nvPr>
            <p:ph idx="1"/>
          </p:nvPr>
        </p:nvSpPr>
        <p:spPr/>
        <p:txBody>
          <a:bodyPr/>
          <a:lstStyle/>
          <a:p>
            <a:r>
              <a:rPr lang="en-US" dirty="0" smtClean="0"/>
              <a:t>A diagram that shows the evolutionary relationships among organisms</a:t>
            </a:r>
          </a:p>
          <a:p>
            <a:r>
              <a:rPr lang="en-US" dirty="0" smtClean="0"/>
              <a:t>A type of evolutionary tree often constructed with a series of  Ys or branches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adogram 2.jpg"/>
          <p:cNvPicPr>
            <a:picLocks noGrp="1" noChangeAspect="1"/>
          </p:cNvPicPr>
          <p:nvPr>
            <p:ph idx="1"/>
          </p:nvPr>
        </p:nvPicPr>
        <p:blipFill>
          <a:blip r:embed="rId2" cstate="print"/>
          <a:stretch>
            <a:fillRect/>
          </a:stretch>
        </p:blipFill>
        <p:spPr>
          <a:xfrm>
            <a:off x="533400" y="1447800"/>
            <a:ext cx="8014010" cy="42672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5/12-13</a:t>
            </a:r>
            <a:endParaRPr lang="en-US" dirty="0"/>
          </a:p>
        </p:txBody>
      </p:sp>
      <p:sp>
        <p:nvSpPr>
          <p:cNvPr id="3" name="Content Placeholder 2"/>
          <p:cNvSpPr>
            <a:spLocks noGrp="1"/>
          </p:cNvSpPr>
          <p:nvPr>
            <p:ph idx="1"/>
          </p:nvPr>
        </p:nvSpPr>
        <p:spPr/>
        <p:txBody>
          <a:bodyPr/>
          <a:lstStyle/>
          <a:p>
            <a:r>
              <a:rPr lang="en-US" dirty="0" smtClean="0"/>
              <a:t>What are the 3 ways that scientists classify organisms?</a:t>
            </a:r>
          </a:p>
          <a:p>
            <a:endParaRPr lang="en-US" dirty="0" smtClean="0"/>
          </a:p>
          <a:p>
            <a:r>
              <a:rPr lang="en-US" dirty="0" smtClean="0"/>
              <a:t>What do </a:t>
            </a:r>
            <a:r>
              <a:rPr lang="en-US" dirty="0" err="1" smtClean="0"/>
              <a:t>cladograms</a:t>
            </a:r>
            <a:r>
              <a:rPr lang="en-US" dirty="0" smtClean="0"/>
              <a:t> show?</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Evolutionary classification</a:t>
            </a:r>
            <a:endParaRPr lang="en-US" dirty="0"/>
          </a:p>
        </p:txBody>
      </p:sp>
      <p:sp>
        <p:nvSpPr>
          <p:cNvPr id="3" name="Subtitle 2"/>
          <p:cNvSpPr>
            <a:spLocks noGrp="1"/>
          </p:cNvSpPr>
          <p:nvPr>
            <p:ph type="subTitle" idx="1"/>
          </p:nvPr>
        </p:nvSpPr>
        <p:spPr/>
        <p:txBody>
          <a:bodyPr/>
          <a:lstStyle/>
          <a:p>
            <a:r>
              <a:rPr lang="en-US" dirty="0" smtClean="0"/>
              <a:t>Mrs. Heins and Mr</a:t>
            </a:r>
            <a:r>
              <a:rPr lang="en-US" dirty="0" smtClean="0"/>
              <a:t>. Hedrick</a:t>
            </a:r>
          </a:p>
          <a:p>
            <a:r>
              <a:rPr lang="en-US" dirty="0" smtClean="0"/>
              <a:t>Biology 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Evolutionary Classification</a:t>
            </a:r>
            <a:endParaRPr lang="en-US" dirty="0"/>
          </a:p>
        </p:txBody>
      </p:sp>
      <p:sp>
        <p:nvSpPr>
          <p:cNvPr id="3" name="Content Placeholder 2"/>
          <p:cNvSpPr>
            <a:spLocks noGrp="1"/>
          </p:cNvSpPr>
          <p:nvPr>
            <p:ph idx="1"/>
          </p:nvPr>
        </p:nvSpPr>
        <p:spPr/>
        <p:txBody>
          <a:bodyPr/>
          <a:lstStyle/>
          <a:p>
            <a:r>
              <a:rPr lang="en-US" dirty="0" smtClean="0"/>
              <a:t>The strategy of classifying organisms together based on their evolutionary history</a:t>
            </a:r>
          </a:p>
          <a:p>
            <a:r>
              <a:rPr lang="en-US" dirty="0" smtClean="0"/>
              <a:t>How may it be different from the 8 taxonomic levels of classification?</a:t>
            </a:r>
            <a:endParaRPr lang="en-US" dirty="0"/>
          </a:p>
        </p:txBody>
      </p:sp>
      <p:pic>
        <p:nvPicPr>
          <p:cNvPr id="4" name="Picture 3" descr="evolutionary classification-horse.jpg"/>
          <p:cNvPicPr>
            <a:picLocks noChangeAspect="1"/>
          </p:cNvPicPr>
          <p:nvPr/>
        </p:nvPicPr>
        <p:blipFill>
          <a:blip r:embed="rId2" cstate="print"/>
          <a:stretch>
            <a:fillRect/>
          </a:stretch>
        </p:blipFill>
        <p:spPr>
          <a:xfrm>
            <a:off x="5486400" y="3200400"/>
            <a:ext cx="2004120" cy="353830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Phylogeny</a:t>
            </a:r>
            <a:endParaRPr lang="en-US" dirty="0"/>
          </a:p>
        </p:txBody>
      </p:sp>
      <p:sp>
        <p:nvSpPr>
          <p:cNvPr id="3" name="Content Placeholder 2"/>
          <p:cNvSpPr>
            <a:spLocks noGrp="1"/>
          </p:cNvSpPr>
          <p:nvPr>
            <p:ph idx="1"/>
          </p:nvPr>
        </p:nvSpPr>
        <p:spPr/>
        <p:txBody>
          <a:bodyPr/>
          <a:lstStyle/>
          <a:p>
            <a:r>
              <a:rPr lang="en-US" dirty="0" smtClean="0"/>
              <a:t>Evolutionary development of organisms</a:t>
            </a:r>
          </a:p>
          <a:p>
            <a:r>
              <a:rPr lang="en-US" dirty="0" smtClean="0"/>
              <a:t>It explores how living and extinct organisms are related to each other</a:t>
            </a:r>
          </a:p>
          <a:p>
            <a:r>
              <a:rPr lang="en-US" dirty="0" smtClean="0"/>
              <a:t>It is often referred to as a phylogenic tree</a:t>
            </a:r>
            <a:endParaRPr lang="en-US" dirty="0"/>
          </a:p>
        </p:txBody>
      </p:sp>
      <p:pic>
        <p:nvPicPr>
          <p:cNvPr id="4" name="Picture 3" descr="phylogenic tree.jpg"/>
          <p:cNvPicPr>
            <a:picLocks noChangeAspect="1"/>
          </p:cNvPicPr>
          <p:nvPr/>
        </p:nvPicPr>
        <p:blipFill>
          <a:blip r:embed="rId2" cstate="print"/>
          <a:stretch>
            <a:fillRect/>
          </a:stretch>
        </p:blipFill>
        <p:spPr>
          <a:xfrm>
            <a:off x="3124200" y="3810000"/>
            <a:ext cx="3962400" cy="269501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Clade</a:t>
            </a:r>
            <a:endParaRPr lang="en-US" dirty="0"/>
          </a:p>
        </p:txBody>
      </p:sp>
      <p:sp>
        <p:nvSpPr>
          <p:cNvPr id="3" name="Content Placeholder 2"/>
          <p:cNvSpPr>
            <a:spLocks noGrp="1"/>
          </p:cNvSpPr>
          <p:nvPr>
            <p:ph idx="1"/>
          </p:nvPr>
        </p:nvSpPr>
        <p:spPr/>
        <p:txBody>
          <a:bodyPr/>
          <a:lstStyle/>
          <a:p>
            <a:r>
              <a:rPr lang="en-US" dirty="0" smtClean="0"/>
              <a:t>A phylogenic tree is made up of </a:t>
            </a:r>
            <a:r>
              <a:rPr lang="en-US" dirty="0" err="1" smtClean="0"/>
              <a:t>clades</a:t>
            </a:r>
            <a:r>
              <a:rPr lang="en-US" dirty="0" smtClean="0"/>
              <a:t>.</a:t>
            </a:r>
          </a:p>
          <a:p>
            <a:r>
              <a:rPr lang="en-US" dirty="0" smtClean="0"/>
              <a:t>A </a:t>
            </a:r>
            <a:r>
              <a:rPr lang="en-US" dirty="0" err="1" smtClean="0"/>
              <a:t>clade</a:t>
            </a:r>
            <a:r>
              <a:rPr lang="en-US" dirty="0" smtClean="0"/>
              <a:t> is a grouping that includes a common ancestor  and all the descendants (living and extinct) of that ancestor</a:t>
            </a:r>
            <a:endParaRPr lang="en-US" dirty="0"/>
          </a:p>
        </p:txBody>
      </p:sp>
      <p:pic>
        <p:nvPicPr>
          <p:cNvPr id="4" name="Picture 3" descr="cladogram.jpg"/>
          <p:cNvPicPr>
            <a:picLocks noChangeAspect="1"/>
          </p:cNvPicPr>
          <p:nvPr/>
        </p:nvPicPr>
        <p:blipFill>
          <a:blip r:embed="rId2" cstate="print"/>
          <a:stretch>
            <a:fillRect/>
          </a:stretch>
        </p:blipFill>
        <p:spPr>
          <a:xfrm>
            <a:off x="2895600" y="3732667"/>
            <a:ext cx="4495800" cy="312533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Clades</a:t>
            </a:r>
            <a:r>
              <a:rPr lang="en-US" dirty="0" smtClean="0"/>
              <a:t> Continued</a:t>
            </a:r>
            <a:endParaRPr lang="en-US" dirty="0"/>
          </a:p>
        </p:txBody>
      </p:sp>
      <p:sp>
        <p:nvSpPr>
          <p:cNvPr id="3" name="Content Placeholder 2"/>
          <p:cNvSpPr>
            <a:spLocks noGrp="1"/>
          </p:cNvSpPr>
          <p:nvPr>
            <p:ph idx="1"/>
          </p:nvPr>
        </p:nvSpPr>
        <p:spPr/>
        <p:txBody>
          <a:bodyPr/>
          <a:lstStyle/>
          <a:p>
            <a:r>
              <a:rPr lang="en-US" dirty="0" err="1" smtClean="0"/>
              <a:t>Clades</a:t>
            </a:r>
            <a:r>
              <a:rPr lang="en-US" dirty="0" smtClean="0"/>
              <a:t> are nested within one another-they form a nested hierarchy. A </a:t>
            </a:r>
            <a:r>
              <a:rPr lang="en-US" dirty="0" err="1" smtClean="0"/>
              <a:t>clade</a:t>
            </a:r>
            <a:r>
              <a:rPr lang="en-US" dirty="0" smtClean="0"/>
              <a:t> may include many thousands of species or just a few.</a:t>
            </a:r>
            <a:endParaRPr lang="en-US" dirty="0"/>
          </a:p>
        </p:txBody>
      </p:sp>
      <p:pic>
        <p:nvPicPr>
          <p:cNvPr id="5" name="Picture 4" descr="how clades work.gif"/>
          <p:cNvPicPr>
            <a:picLocks noChangeAspect="1"/>
          </p:cNvPicPr>
          <p:nvPr/>
        </p:nvPicPr>
        <p:blipFill>
          <a:blip r:embed="rId2" cstate="print"/>
          <a:stretch>
            <a:fillRect/>
          </a:stretch>
        </p:blipFill>
        <p:spPr>
          <a:xfrm>
            <a:off x="1219200" y="3886200"/>
            <a:ext cx="7185513" cy="1600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Derived Characteristics</a:t>
            </a:r>
            <a:endParaRPr lang="en-US" dirty="0"/>
          </a:p>
        </p:txBody>
      </p:sp>
      <p:sp>
        <p:nvSpPr>
          <p:cNvPr id="3" name="Content Placeholder 2"/>
          <p:cNvSpPr>
            <a:spLocks noGrp="1"/>
          </p:cNvSpPr>
          <p:nvPr>
            <p:ph idx="1"/>
          </p:nvPr>
        </p:nvSpPr>
        <p:spPr/>
        <p:txBody>
          <a:bodyPr/>
          <a:lstStyle/>
          <a:p>
            <a:r>
              <a:rPr lang="en-US" dirty="0" smtClean="0"/>
              <a:t>Traits appear in recent parts of lineage, but not older parts of lineage</a:t>
            </a:r>
          </a:p>
          <a:p>
            <a:r>
              <a:rPr lang="en-US" dirty="0" smtClean="0"/>
              <a:t>Derived character is one that evolved in the lineage leading up to a </a:t>
            </a:r>
            <a:r>
              <a:rPr lang="en-US" dirty="0" err="1" smtClean="0"/>
              <a:t>clade</a:t>
            </a:r>
            <a:r>
              <a:rPr lang="en-US" dirty="0" smtClean="0"/>
              <a:t> and that sets members apart from other individuals</a:t>
            </a:r>
            <a:endParaRPr lang="en-US" dirty="0"/>
          </a:p>
        </p:txBody>
      </p:sp>
      <p:pic>
        <p:nvPicPr>
          <p:cNvPr id="4" name="Picture 3" descr="vertrebrate cladogram.gif"/>
          <p:cNvPicPr>
            <a:picLocks noChangeAspect="1"/>
          </p:cNvPicPr>
          <p:nvPr/>
        </p:nvPicPr>
        <p:blipFill>
          <a:blip r:embed="rId2" cstate="print"/>
          <a:stretch>
            <a:fillRect/>
          </a:stretch>
        </p:blipFill>
        <p:spPr>
          <a:xfrm>
            <a:off x="3657600" y="4143440"/>
            <a:ext cx="3495675" cy="247643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 Characteristics</a:t>
            </a:r>
            <a:endParaRPr lang="en-US" dirty="0"/>
          </a:p>
        </p:txBody>
      </p:sp>
      <p:sp>
        <p:nvSpPr>
          <p:cNvPr id="3" name="Content Placeholder 2"/>
          <p:cNvSpPr>
            <a:spLocks noGrp="1"/>
          </p:cNvSpPr>
          <p:nvPr>
            <p:ph idx="1"/>
          </p:nvPr>
        </p:nvSpPr>
        <p:spPr/>
        <p:txBody>
          <a:bodyPr/>
          <a:lstStyle/>
          <a:p>
            <a:r>
              <a:rPr lang="en-US" dirty="0" smtClean="0"/>
              <a:t>Traits that organisms have in common</a:t>
            </a:r>
          </a:p>
          <a:p>
            <a:r>
              <a:rPr lang="en-US" dirty="0" smtClean="0"/>
              <a:t>A structure NOT exclusively shared by all members of a specific group</a:t>
            </a:r>
          </a:p>
          <a:p>
            <a:r>
              <a:rPr lang="en-US" dirty="0" smtClean="0"/>
              <a:t>Ex: Vertebrae are possessed by all birds but also by all other vertebrates.  Possession of vertebrae cannot be used to distinguish the birds from other vertebrates since all vertebrates including birds share that trait.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2074</TotalTime>
  <Words>283</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Consolas</vt:lpstr>
      <vt:lpstr>Corbel</vt:lpstr>
      <vt:lpstr>Wingdings</vt:lpstr>
      <vt:lpstr>Wingdings 2</vt:lpstr>
      <vt:lpstr>Wingdings 3</vt:lpstr>
      <vt:lpstr>Metro</vt:lpstr>
      <vt:lpstr>Warm Up 5/8-9</vt:lpstr>
      <vt:lpstr>Warm Up 5/12-13</vt:lpstr>
      <vt:lpstr>Evolutionary classification</vt:lpstr>
      <vt:lpstr>Evolutionary Classification</vt:lpstr>
      <vt:lpstr>Phylogeny</vt:lpstr>
      <vt:lpstr>A Clade</vt:lpstr>
      <vt:lpstr>Clades Continued</vt:lpstr>
      <vt:lpstr>Derived Characteristics</vt:lpstr>
      <vt:lpstr>Primitive Characteristics</vt:lpstr>
      <vt:lpstr>Cladogram</vt:lpstr>
      <vt:lpstr>PowerPoint Presentation</vt:lpstr>
    </vt:vector>
  </TitlesOfParts>
  <Company>Nampa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Evolutionary classification</dc:title>
  <dc:creator>chedrick</dc:creator>
  <cp:lastModifiedBy>Hedrick, Casey</cp:lastModifiedBy>
  <cp:revision>129</cp:revision>
  <dcterms:created xsi:type="dcterms:W3CDTF">2014-04-08T14:13:27Z</dcterms:created>
  <dcterms:modified xsi:type="dcterms:W3CDTF">2015-04-13T20:36:32Z</dcterms:modified>
</cp:coreProperties>
</file>