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3" r:id="rId3"/>
    <p:sldId id="268" r:id="rId4"/>
    <p:sldId id="256" r:id="rId5"/>
    <p:sldId id="257" r:id="rId6"/>
    <p:sldId id="276" r:id="rId7"/>
    <p:sldId id="258" r:id="rId8"/>
    <p:sldId id="259" r:id="rId9"/>
    <p:sldId id="260" r:id="rId10"/>
    <p:sldId id="261" r:id="rId11"/>
    <p:sldId id="263" r:id="rId12"/>
    <p:sldId id="272" r:id="rId13"/>
    <p:sldId id="262" r:id="rId14"/>
    <p:sldId id="271" r:id="rId15"/>
    <p:sldId id="274" r:id="rId16"/>
    <p:sldId id="264" r:id="rId17"/>
    <p:sldId id="270" r:id="rId18"/>
    <p:sldId id="269" r:id="rId19"/>
    <p:sldId id="275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D37BFA-0642-4C4C-BAE4-05F502EDB71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FE2F5E-9721-41F0-9907-75EB54608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the plasma membrane? What makes the heads and the tails unique?</a:t>
            </a:r>
          </a:p>
          <a:p>
            <a:endParaRPr lang="en-US" dirty="0" smtClean="0"/>
          </a:p>
          <a:p>
            <a:r>
              <a:rPr lang="en-US" dirty="0" smtClean="0"/>
              <a:t>What is passive transport? What types of things can the cells obtain through passive transport?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10/24-25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make their own food</a:t>
            </a:r>
          </a:p>
          <a:p>
            <a:r>
              <a:rPr lang="en-US" dirty="0" smtClean="0"/>
              <a:t>Obtain energy from the foods they consume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Heterotrophs</a:t>
            </a:r>
            <a:endParaRPr lang="en-US" dirty="0"/>
          </a:p>
        </p:txBody>
      </p:sp>
      <p:pic>
        <p:nvPicPr>
          <p:cNvPr id="4" name="Picture 3" descr="anim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819400"/>
            <a:ext cx="4724400" cy="35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Adenosine </a:t>
            </a:r>
            <a:r>
              <a:rPr lang="en-US" dirty="0" err="1" smtClean="0"/>
              <a:t>Triphosphate</a:t>
            </a:r>
            <a:r>
              <a:rPr lang="en-US" dirty="0" smtClean="0"/>
              <a:t> (ATP) is one of the most important chemical compounds used to store and release energy in the cell.</a:t>
            </a:r>
          </a:p>
          <a:p>
            <a:endParaRPr lang="en-US" dirty="0" smtClean="0"/>
          </a:p>
          <a:p>
            <a:r>
              <a:rPr lang="en-US" dirty="0" smtClean="0"/>
              <a:t>Adenine </a:t>
            </a:r>
            <a:r>
              <a:rPr lang="en-US" dirty="0" smtClean="0"/>
              <a:t>+ Ribose + 3 Phosphate groups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 rot="18354398">
            <a:off x="455801" y="4279104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15" idx="4"/>
          </p:cNvCxnSpPr>
          <p:nvPr/>
        </p:nvCxnSpPr>
        <p:spPr>
          <a:xfrm>
            <a:off x="2160646" y="4666401"/>
            <a:ext cx="811154" cy="362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gular Pentagon 6"/>
          <p:cNvSpPr/>
          <p:nvPr/>
        </p:nvSpPr>
        <p:spPr>
          <a:xfrm>
            <a:off x="2971800" y="4572000"/>
            <a:ext cx="1295400" cy="11430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5"/>
          </p:cNvCxnSpPr>
          <p:nvPr/>
        </p:nvCxnSpPr>
        <p:spPr>
          <a:xfrm flipV="1">
            <a:off x="4267199" y="4267200"/>
            <a:ext cx="1" cy="74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4267200"/>
            <a:ext cx="83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054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6"/>
          </p:cNvCxnSpPr>
          <p:nvPr/>
        </p:nvCxnSpPr>
        <p:spPr>
          <a:xfrm>
            <a:off x="5562600" y="42672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198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6"/>
          </p:cNvCxnSpPr>
          <p:nvPr/>
        </p:nvCxnSpPr>
        <p:spPr>
          <a:xfrm>
            <a:off x="6477000" y="42672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9342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gular Pentagon 14"/>
          <p:cNvSpPr/>
          <p:nvPr/>
        </p:nvSpPr>
        <p:spPr>
          <a:xfrm rot="20919336">
            <a:off x="1299755" y="3819298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52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cell has available energy it can be stored in small amounts as ATP.</a:t>
            </a:r>
          </a:p>
          <a:p>
            <a:endParaRPr lang="en-US" dirty="0" smtClean="0"/>
          </a:p>
          <a:p>
            <a:r>
              <a:rPr lang="en-US" dirty="0" smtClean="0"/>
              <a:t>Process: The ADP molecule adds another phosphate to it, making it ATP.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is Stored in the Cell</a:t>
            </a:r>
            <a:endParaRPr lang="en-US" dirty="0"/>
          </a:p>
        </p:txBody>
      </p:sp>
      <p:sp>
        <p:nvSpPr>
          <p:cNvPr id="19" name="Hexagon 18"/>
          <p:cNvSpPr/>
          <p:nvPr/>
        </p:nvSpPr>
        <p:spPr>
          <a:xfrm rot="18354398">
            <a:off x="455801" y="4279104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27" idx="4"/>
          </p:cNvCxnSpPr>
          <p:nvPr/>
        </p:nvCxnSpPr>
        <p:spPr>
          <a:xfrm>
            <a:off x="2160646" y="4666401"/>
            <a:ext cx="811154" cy="362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gular Pentagon 20"/>
          <p:cNvSpPr/>
          <p:nvPr/>
        </p:nvSpPr>
        <p:spPr>
          <a:xfrm>
            <a:off x="2971800" y="4572000"/>
            <a:ext cx="1295400" cy="11430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1" idx="5"/>
          </p:cNvCxnSpPr>
          <p:nvPr/>
        </p:nvCxnSpPr>
        <p:spPr>
          <a:xfrm flipV="1">
            <a:off x="4267199" y="4267200"/>
            <a:ext cx="1" cy="74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67200" y="4267200"/>
            <a:ext cx="83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1054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6"/>
          </p:cNvCxnSpPr>
          <p:nvPr/>
        </p:nvCxnSpPr>
        <p:spPr>
          <a:xfrm>
            <a:off x="5562600" y="42672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0198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gular Pentagon 26"/>
          <p:cNvSpPr/>
          <p:nvPr/>
        </p:nvSpPr>
        <p:spPr>
          <a:xfrm rot="20919336">
            <a:off x="1299755" y="3819298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81800" y="3962400"/>
            <a:ext cx="914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+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48600" y="4038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400" dirty="0" smtClean="0"/>
              <a:t>ADP is made into ATP by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 err="1"/>
              <a:t>ATPsynthetase</a:t>
            </a:r>
            <a:endParaRPr lang="en-US" dirty="0"/>
          </a:p>
        </p:txBody>
      </p:sp>
      <p:pic>
        <p:nvPicPr>
          <p:cNvPr id="4" name="Text Placeholder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38082"/>
            <a:ext cx="8229600" cy="4554341"/>
          </a:xfrm>
        </p:spPr>
      </p:pic>
    </p:spTree>
    <p:extLst>
      <p:ext uri="{BB962C8B-B14F-4D97-AF65-F5344CB8AC3E}">
        <p14:creationId xmlns:p14="http://schemas.microsoft.com/office/powerpoint/2010/main" val="4016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catalysts.  This means that without them, the thousands of chemical reactions that happen in cells would not be possible.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enzymes?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chemical bond between the third phosphate group in ATP is broken—ATP becomes ADP and energy is released.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is Released</a:t>
            </a:r>
            <a:endParaRPr lang="en-US" dirty="0"/>
          </a:p>
        </p:txBody>
      </p:sp>
      <p:sp>
        <p:nvSpPr>
          <p:cNvPr id="15" name="Lightning Bolt 14"/>
          <p:cNvSpPr/>
          <p:nvPr/>
        </p:nvSpPr>
        <p:spPr>
          <a:xfrm>
            <a:off x="5943600" y="3429000"/>
            <a:ext cx="914400" cy="914400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 rot="18354398">
            <a:off x="455801" y="4279104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24" idx="4"/>
          </p:cNvCxnSpPr>
          <p:nvPr/>
        </p:nvCxnSpPr>
        <p:spPr>
          <a:xfrm>
            <a:off x="2160646" y="4666401"/>
            <a:ext cx="811154" cy="362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gular Pentagon 17"/>
          <p:cNvSpPr/>
          <p:nvPr/>
        </p:nvSpPr>
        <p:spPr>
          <a:xfrm>
            <a:off x="2971800" y="4572000"/>
            <a:ext cx="1295400" cy="11430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 flipV="1">
            <a:off x="4267199" y="4267200"/>
            <a:ext cx="1" cy="7413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67200" y="4267200"/>
            <a:ext cx="83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1054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1" idx="6"/>
          </p:cNvCxnSpPr>
          <p:nvPr/>
        </p:nvCxnSpPr>
        <p:spPr>
          <a:xfrm>
            <a:off x="5562600" y="42672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198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/>
          <p:cNvSpPr/>
          <p:nvPr/>
        </p:nvSpPr>
        <p:spPr>
          <a:xfrm rot="20919336">
            <a:off x="1299755" y="3819298"/>
            <a:ext cx="960120" cy="9144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86600" y="4038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3" idx="6"/>
            <a:endCxn id="25" idx="2"/>
          </p:cNvCxnSpPr>
          <p:nvPr/>
        </p:nvCxnSpPr>
        <p:spPr>
          <a:xfrm flipV="1">
            <a:off x="6477000" y="4229100"/>
            <a:ext cx="6096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dirty="0"/>
              <a:t>ATP broken to ADP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81138"/>
            <a:ext cx="7127973" cy="5353316"/>
          </a:xfrm>
        </p:spPr>
      </p:pic>
    </p:spTree>
    <p:extLst>
      <p:ext uri="{BB962C8B-B14F-4D97-AF65-F5344CB8AC3E}">
        <p14:creationId xmlns:p14="http://schemas.microsoft.com/office/powerpoint/2010/main" val="14939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en-US" sz="2400" dirty="0" smtClean="0"/>
          </a:p>
          <a:p>
            <a:r>
              <a:rPr lang="en-US" altLang="en-US" sz="2400" dirty="0" smtClean="0"/>
              <a:t>a</a:t>
            </a:r>
            <a:r>
              <a:rPr lang="en-US" altLang="en-US" sz="2400" dirty="0"/>
              <a:t>) in </a:t>
            </a:r>
            <a:r>
              <a:rPr lang="en-US" altLang="en-US" sz="2400" dirty="0" err="1"/>
              <a:t>chemicalese</a:t>
            </a:r>
            <a:r>
              <a:rPr lang="en-US" altLang="en-US" sz="2400" dirty="0"/>
              <a:t>: ATP ----&gt; ADP + energy + Pi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b</a:t>
            </a:r>
            <a:r>
              <a:rPr lang="en-US" altLang="en-US" sz="2400" dirty="0"/>
              <a:t>) in English Adenosine Triphosphate produces Adenosine diphosphate + energy + inorganic </a:t>
            </a:r>
            <a:r>
              <a:rPr lang="en-US" altLang="en-US" sz="2400" dirty="0" smtClean="0"/>
              <a:t>Phosphate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a</a:t>
            </a:r>
            <a:r>
              <a:rPr lang="en-US" altLang="en-US" sz="2400" dirty="0"/>
              <a:t>) in </a:t>
            </a:r>
            <a:r>
              <a:rPr lang="en-US" altLang="en-US" sz="2400" dirty="0" err="1"/>
              <a:t>chemicalese</a:t>
            </a:r>
            <a:r>
              <a:rPr lang="en-US" altLang="en-US" sz="2400" dirty="0"/>
              <a:t>: ADP + Pi + energy ----&gt; ATP</a:t>
            </a:r>
          </a:p>
          <a:p>
            <a:endParaRPr lang="en-US" altLang="en-US" sz="2400" dirty="0"/>
          </a:p>
          <a:p>
            <a:r>
              <a:rPr lang="en-US" altLang="en-US" sz="2400" dirty="0"/>
              <a:t>b) in English: Adenosine diphosphate + inorganic Phosphate + energy produces Adenosine Triphosphate</a:t>
            </a:r>
          </a:p>
          <a:p>
            <a:endParaRPr lang="en-US" alt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ATP-ADP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flow map (class procedures example), show the process of ATP being made and broken down.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Flow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morning/afternoon! Today we will be taking our quarter test.  In addition to the quarter test, we will also be checking binders.  Please have in your binders, in this order: all warm ups, daily fixes, cell structure and function notes (prokaryote/eukaryote notes), cell parts notes (organelle flashcards), organelle assignment (household items as organelles), transfer of molecules notes, solution problems, hypo-, hyper-, </a:t>
            </a:r>
            <a:r>
              <a:rPr lang="en-US" dirty="0" err="1" smtClean="0"/>
              <a:t>iso</a:t>
            </a:r>
            <a:r>
              <a:rPr lang="en-US" dirty="0" smtClean="0"/>
              <a:t>-tonic assignment and osmosis egg lab.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10/31-11/3/14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Is used to: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Carry out active transport</a:t>
            </a:r>
          </a:p>
          <a:p>
            <a:r>
              <a:rPr lang="en-US" dirty="0" smtClean="0"/>
              <a:t>Synthesize proteins</a:t>
            </a:r>
          </a:p>
          <a:p>
            <a:r>
              <a:rPr lang="en-US" dirty="0" smtClean="0"/>
              <a:t>Move organelles throughout the cell</a:t>
            </a:r>
          </a:p>
          <a:p>
            <a:r>
              <a:rPr lang="en-US" dirty="0" smtClean="0"/>
              <a:t>Keep the sodium-potassium pump working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from ATP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ATP and Glucose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ATP</a:t>
            </a:r>
          </a:p>
          <a:p>
            <a:r>
              <a:rPr lang="en-US" dirty="0" smtClean="0"/>
              <a:t>Useful source of energy</a:t>
            </a:r>
          </a:p>
          <a:p>
            <a:endParaRPr lang="en-US" dirty="0" smtClean="0"/>
          </a:p>
          <a:p>
            <a:r>
              <a:rPr lang="en-US" smtClean="0"/>
              <a:t>Cells </a:t>
            </a:r>
            <a:r>
              <a:rPr lang="en-US" dirty="0" smtClean="0"/>
              <a:t>only carry a small amount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Glucose</a:t>
            </a:r>
          </a:p>
          <a:p>
            <a:r>
              <a:rPr lang="en-US" dirty="0" smtClean="0"/>
              <a:t>Useful source of energy</a:t>
            </a:r>
          </a:p>
          <a:p>
            <a:endParaRPr lang="en-US" dirty="0" smtClean="0"/>
          </a:p>
          <a:p>
            <a:r>
              <a:rPr lang="en-US" dirty="0" smtClean="0"/>
              <a:t>Stores large amounts of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draw a Venn Diagram comparing/contrasting </a:t>
            </a:r>
            <a:r>
              <a:rPr lang="en-US" dirty="0" err="1" smtClean="0"/>
              <a:t>exocytosis</a:t>
            </a:r>
            <a:r>
              <a:rPr lang="en-US" dirty="0" smtClean="0"/>
              <a:t> and </a:t>
            </a:r>
            <a:r>
              <a:rPr lang="en-US" dirty="0" err="1" smtClean="0"/>
              <a:t>endocytosis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Describe, in your own words, </a:t>
            </a:r>
            <a:r>
              <a:rPr lang="en-US" dirty="0" err="1" smtClean="0"/>
              <a:t>phagocytosis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10/28-29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and the Cell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1</a:t>
            </a:r>
          </a:p>
          <a:p>
            <a:r>
              <a:rPr lang="en-US" dirty="0" smtClean="0"/>
              <a:t>Mr. Hedrick, Mrs. Heins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Ability to do Work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Potential: energy stored</a:t>
            </a:r>
          </a:p>
          <a:p>
            <a:endParaRPr lang="en-US" dirty="0" smtClean="0"/>
          </a:p>
          <a:p>
            <a:r>
              <a:rPr lang="en-US" dirty="0" smtClean="0"/>
              <a:t>Kinetic: energy in motion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4" name="Picture 3" descr="lightning bo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20980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tree map (example on the board) detailing exocytosis, phagocytosis, and pinocytosis (at least three descriptors in each column.</a:t>
            </a:r>
          </a:p>
          <a:p>
            <a:endParaRPr lang="en-US" dirty="0"/>
          </a:p>
          <a:p>
            <a:r>
              <a:rPr lang="en-US" dirty="0" smtClean="0"/>
              <a:t>Give one example of potential energy and kinetic energy.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11/4-5/14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 source of energy on the earth comes from the sun in radiant energy (kinetic energy)</a:t>
            </a:r>
          </a:p>
          <a:p>
            <a:r>
              <a:rPr lang="en-US" dirty="0" smtClean="0"/>
              <a:t>Plants convert this radiant energy to chemical energy (potential energy) using the process of photosynthesis</a:t>
            </a:r>
          </a:p>
          <a:p>
            <a:r>
              <a:rPr lang="en-US" dirty="0" smtClean="0"/>
              <a:t>When animals consume food, the chemical energy is converted into potential energy in the body</a:t>
            </a:r>
          </a:p>
          <a:p>
            <a:r>
              <a:rPr lang="en-US" dirty="0" smtClean="0"/>
              <a:t>When this energy is used to work it becomes kinetic energy (cellular respiration).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2286000"/>
            <a:ext cx="0" cy="381000"/>
          </a:xfrm>
          <a:prstGeom prst="straightConnector1">
            <a:avLst/>
          </a:prstGeom>
          <a:ln w="920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0" y="3429000"/>
            <a:ext cx="0" cy="381000"/>
          </a:xfrm>
          <a:prstGeom prst="straightConnector1">
            <a:avLst/>
          </a:prstGeom>
          <a:ln w="920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14800" y="4495800"/>
            <a:ext cx="0" cy="533400"/>
          </a:xfrm>
          <a:prstGeom prst="straightConnector1">
            <a:avLst/>
          </a:prstGeom>
          <a:ln w="920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3276600" cy="3276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living things get energy?</a:t>
            </a:r>
            <a:endParaRPr lang="en-US" dirty="0"/>
          </a:p>
        </p:txBody>
      </p:sp>
      <p:pic>
        <p:nvPicPr>
          <p:cNvPr id="5" name="Picture 4" descr="ea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62200"/>
            <a:ext cx="437443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plants</a:t>
            </a:r>
          </a:p>
          <a:p>
            <a:endParaRPr lang="en-US" dirty="0" smtClean="0"/>
          </a:p>
          <a:p>
            <a:r>
              <a:rPr lang="en-US" dirty="0" smtClean="0"/>
              <a:t>Organisms that produce their own food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Autotrophs</a:t>
            </a:r>
            <a:endParaRPr lang="en-US" dirty="0"/>
          </a:p>
        </p:txBody>
      </p:sp>
      <p:pic>
        <p:nvPicPr>
          <p:cNvPr id="4" name="Picture 3" descr="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276600"/>
            <a:ext cx="5105400" cy="3181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2194</TotalTime>
  <Words>566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Lucida Sans Unicode</vt:lpstr>
      <vt:lpstr>Verdana</vt:lpstr>
      <vt:lpstr>Wingdings 2</vt:lpstr>
      <vt:lpstr>Wingdings 3</vt:lpstr>
      <vt:lpstr>Concourse</vt:lpstr>
      <vt:lpstr>Warm Up 10/24-25</vt:lpstr>
      <vt:lpstr>Warm Up 10/31-11/3/14</vt:lpstr>
      <vt:lpstr>Warm Up 10/28-29</vt:lpstr>
      <vt:lpstr>Energy and the Cell</vt:lpstr>
      <vt:lpstr>Energy</vt:lpstr>
      <vt:lpstr>Warm Up 11/4-5/14</vt:lpstr>
      <vt:lpstr>Energy</vt:lpstr>
      <vt:lpstr>Where do living things get energy?</vt:lpstr>
      <vt:lpstr>Autotrophs</vt:lpstr>
      <vt:lpstr>Heterotrophs</vt:lpstr>
      <vt:lpstr>Chemical Energy</vt:lpstr>
      <vt:lpstr>PowerPoint Presentation</vt:lpstr>
      <vt:lpstr>Energy is Stored in the Cell</vt:lpstr>
      <vt:lpstr>ADP is made into ATP by ATPsynthetase</vt:lpstr>
      <vt:lpstr>What are enzymes?</vt:lpstr>
      <vt:lpstr>Energy is Released</vt:lpstr>
      <vt:lpstr>ATP broken to ADP</vt:lpstr>
      <vt:lpstr>ATP-ADP Cycle</vt:lpstr>
      <vt:lpstr>Create a Flow Map</vt:lpstr>
      <vt:lpstr>Energy from ATP</vt:lpstr>
      <vt:lpstr>Comparing ATP and Glucose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the Cell</dc:title>
  <dc:creator>chedrick</dc:creator>
  <cp:lastModifiedBy>Hedrick, Casey</cp:lastModifiedBy>
  <cp:revision>88</cp:revision>
  <dcterms:created xsi:type="dcterms:W3CDTF">2013-10-09T17:22:15Z</dcterms:created>
  <dcterms:modified xsi:type="dcterms:W3CDTF">2014-11-04T22:21:50Z</dcterms:modified>
</cp:coreProperties>
</file>