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6" r:id="rId4"/>
    <p:sldId id="258" r:id="rId5"/>
    <p:sldId id="266" r:id="rId6"/>
    <p:sldId id="267" r:id="rId7"/>
    <p:sldId id="268" r:id="rId8"/>
    <p:sldId id="260" r:id="rId9"/>
    <p:sldId id="259" r:id="rId10"/>
    <p:sldId id="261" r:id="rId11"/>
    <p:sldId id="263" r:id="rId12"/>
    <p:sldId id="264" r:id="rId13"/>
    <p:sldId id="269" r:id="rId14"/>
    <p:sldId id="26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B641EA-3096-4973-A4A2-2F1CED4CA91B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AD2153-D7D5-4679-B9B2-5C046494A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natural selection?  Give an example that would happen in nature.</a:t>
            </a:r>
          </a:p>
          <a:p>
            <a:endParaRPr lang="en-US" dirty="0" smtClean="0"/>
          </a:p>
          <a:p>
            <a:r>
              <a:rPr lang="en-US" dirty="0" smtClean="0"/>
              <a:t>What is evolution? What 2 things cause it?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5/18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Darwin guy?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1809-1882</a:t>
            </a:r>
          </a:p>
          <a:p>
            <a:r>
              <a:rPr lang="en-US" dirty="0" smtClean="0"/>
              <a:t>Naturalist and Geologist</a:t>
            </a:r>
          </a:p>
          <a:p>
            <a:r>
              <a:rPr lang="en-US" dirty="0" smtClean="0"/>
              <a:t>Established common ancestry </a:t>
            </a:r>
          </a:p>
          <a:p>
            <a:r>
              <a:rPr lang="en-US" dirty="0" smtClean="0"/>
              <a:t>His observations lead to the discovery of natural selection or the struggle to survive.</a:t>
            </a:r>
            <a:endParaRPr lang="en-US" dirty="0"/>
          </a:p>
        </p:txBody>
      </p:sp>
      <p:pic>
        <p:nvPicPr>
          <p:cNvPr id="5" name="Content Placeholder 4" descr="charles-darw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4319" y="1952625"/>
            <a:ext cx="266700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 of the H.M.S. Beagle</a:t>
            </a:r>
            <a:endParaRPr lang="en-US" dirty="0"/>
          </a:p>
        </p:txBody>
      </p:sp>
      <p:pic>
        <p:nvPicPr>
          <p:cNvPr id="5" name="Content Placeholder 4" descr="Beagle_by_Conrad_Marte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038600" cy="268566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journey of discovery</a:t>
            </a:r>
          </a:p>
          <a:p>
            <a:r>
              <a:rPr lang="en-US" dirty="0" smtClean="0"/>
              <a:t>Originally supposed to be three years, ended up being five</a:t>
            </a:r>
          </a:p>
          <a:p>
            <a:r>
              <a:rPr lang="en-US" dirty="0" smtClean="0"/>
              <a:t>Through observation, data and specimen collection Darwin concluded that life changes over time.</a:t>
            </a:r>
          </a:p>
          <a:p>
            <a:endParaRPr lang="en-US" dirty="0"/>
          </a:p>
        </p:txBody>
      </p:sp>
      <p:pic>
        <p:nvPicPr>
          <p:cNvPr id="8" name="Picture 7" descr="VoyageBeagle-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029075"/>
            <a:ext cx="18288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Looking at fossils and living organisms</a:t>
            </a:r>
            <a:endParaRPr lang="en-US" dirty="0"/>
          </a:p>
        </p:txBody>
      </p:sp>
      <p:pic>
        <p:nvPicPr>
          <p:cNvPr id="5" name="Content Placeholder 4" descr="51497868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4038600" cy="3028950"/>
          </a:xfrm>
        </p:spPr>
      </p:pic>
      <p:pic>
        <p:nvPicPr>
          <p:cNvPr id="6" name="Picture 5" descr="homolog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81400"/>
            <a:ext cx="4114800" cy="2857500"/>
          </a:xfrm>
          <a:prstGeom prst="rect">
            <a:avLst/>
          </a:prstGeom>
        </p:spPr>
      </p:pic>
      <p:pic>
        <p:nvPicPr>
          <p:cNvPr id="7" name="Picture 6" descr="darwin_galapagos_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819400"/>
            <a:ext cx="38100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Structures</a:t>
            </a:r>
            <a:endParaRPr lang="en-US" dirty="0"/>
          </a:p>
        </p:txBody>
      </p:sp>
      <p:pic>
        <p:nvPicPr>
          <p:cNvPr id="4" name="Content Placeholder 3" descr="homolog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599"/>
            <a:ext cx="7162800" cy="4974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1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There was variation between organisms on different islands</a:t>
            </a:r>
          </a:p>
          <a:p>
            <a:r>
              <a:rPr lang="en-US" dirty="0" smtClean="0"/>
              <a:t>Fitness</a:t>
            </a:r>
          </a:p>
          <a:p>
            <a:pPr lvl="1"/>
            <a:r>
              <a:rPr lang="en-US" dirty="0" smtClean="0"/>
              <a:t>An organisms ability to survive.</a:t>
            </a:r>
          </a:p>
          <a:p>
            <a:r>
              <a:rPr lang="en-US" dirty="0" smtClean="0"/>
              <a:t>Adaptation</a:t>
            </a:r>
          </a:p>
          <a:p>
            <a:pPr lvl="1"/>
            <a:r>
              <a:rPr lang="en-US" dirty="0" smtClean="0"/>
              <a:t>An inherited characteristic that increases an organisms chances at survival</a:t>
            </a:r>
          </a:p>
          <a:p>
            <a:r>
              <a:rPr lang="en-US" dirty="0" smtClean="0"/>
              <a:t>Put them together</a:t>
            </a:r>
          </a:p>
        </p:txBody>
      </p:sp>
      <p:pic>
        <p:nvPicPr>
          <p:cNvPr id="5" name="Content Placeholder 4" descr="Darwin's_finches_by_Gou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8497"/>
            <a:ext cx="4059238" cy="3063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Timing is Everything</a:t>
            </a:r>
            <a:endParaRPr lang="en-US" dirty="0"/>
          </a:p>
        </p:txBody>
      </p:sp>
      <p:pic>
        <p:nvPicPr>
          <p:cNvPr id="5" name="Content Placeholder 4" descr="lamarck-239-224-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276475" cy="2133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1524000"/>
            <a:ext cx="5812536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Darwin’s observations fueled by Lamarck’s theory of evolution.</a:t>
            </a:r>
          </a:p>
          <a:p>
            <a:r>
              <a:rPr lang="en-US" dirty="0" smtClean="0"/>
              <a:t>Principles: </a:t>
            </a:r>
          </a:p>
          <a:p>
            <a:pPr lvl="1"/>
            <a:r>
              <a:rPr lang="en-US" dirty="0" smtClean="0"/>
              <a:t>Tendency towards perfection</a:t>
            </a:r>
          </a:p>
          <a:p>
            <a:pPr lvl="1"/>
            <a:r>
              <a:rPr lang="en-US" dirty="0" smtClean="0"/>
              <a:t>Use and Disuse</a:t>
            </a:r>
          </a:p>
          <a:p>
            <a:pPr lvl="1"/>
            <a:r>
              <a:rPr lang="en-US" dirty="0" smtClean="0"/>
              <a:t>Inheritance of Acquired Traits</a:t>
            </a:r>
          </a:p>
          <a:p>
            <a:r>
              <a:rPr lang="en-US" dirty="0" smtClean="0"/>
              <a:t>What are some problems?</a:t>
            </a:r>
          </a:p>
          <a:p>
            <a:pPr lvl="1"/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Behavior </a:t>
            </a:r>
            <a:endParaRPr lang="en-US" dirty="0"/>
          </a:p>
        </p:txBody>
      </p:sp>
      <p:pic>
        <p:nvPicPr>
          <p:cNvPr id="6" name="Picture 5" descr="Chap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95800"/>
            <a:ext cx="4629150" cy="2105025"/>
          </a:xfrm>
          <a:prstGeom prst="rect">
            <a:avLst/>
          </a:prstGeom>
        </p:spPr>
      </p:pic>
      <p:pic>
        <p:nvPicPr>
          <p:cNvPr id="7" name="Picture 6" descr="image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190999"/>
            <a:ext cx="3505200" cy="229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first life like on Earth?  Did it use oxygen? What challenges did it have to overcome?</a:t>
            </a:r>
          </a:p>
          <a:p>
            <a:endParaRPr lang="en-US" dirty="0"/>
          </a:p>
          <a:p>
            <a:r>
              <a:rPr lang="en-US" dirty="0"/>
              <a:t>How many years are there in an Eon?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4/1-2/15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Hedrick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and Darwin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species is, evolutionarily, the closest? How do you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Animalia</a:t>
            </a:r>
            <a:endParaRPr lang="en-US" dirty="0" smtClean="0"/>
          </a:p>
          <a:p>
            <a:r>
              <a:rPr lang="en-US" dirty="0" err="1" smtClean="0"/>
              <a:t>Chordata</a:t>
            </a:r>
            <a:endParaRPr lang="en-US" dirty="0" smtClean="0"/>
          </a:p>
          <a:p>
            <a:r>
              <a:rPr lang="en-US" dirty="0" err="1" smtClean="0"/>
              <a:t>Actinopterygii</a:t>
            </a:r>
            <a:endParaRPr lang="en-US" dirty="0" smtClean="0"/>
          </a:p>
          <a:p>
            <a:r>
              <a:rPr lang="en-US" dirty="0" err="1" smtClean="0"/>
              <a:t>Salmoniformes</a:t>
            </a:r>
            <a:endParaRPr lang="en-US" dirty="0" smtClean="0"/>
          </a:p>
          <a:p>
            <a:r>
              <a:rPr lang="en-US" dirty="0" err="1" smtClean="0"/>
              <a:t>Salmonidae</a:t>
            </a:r>
            <a:endParaRPr lang="en-US" dirty="0" smtClean="0"/>
          </a:p>
          <a:p>
            <a:r>
              <a:rPr lang="en-US" dirty="0" err="1" smtClean="0"/>
              <a:t>Oncorhynchus</a:t>
            </a:r>
            <a:endParaRPr lang="en-US" dirty="0" smtClean="0"/>
          </a:p>
          <a:p>
            <a:r>
              <a:rPr lang="en-US" dirty="0" err="1" smtClean="0"/>
              <a:t>Clarki</a:t>
            </a:r>
            <a:endParaRPr lang="en-US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Animalia</a:t>
            </a:r>
            <a:endParaRPr lang="en-US" dirty="0" smtClean="0"/>
          </a:p>
          <a:p>
            <a:r>
              <a:rPr lang="en-US" dirty="0" err="1" smtClean="0"/>
              <a:t>Chordata</a:t>
            </a:r>
            <a:endParaRPr lang="en-US" dirty="0" smtClean="0"/>
          </a:p>
          <a:p>
            <a:r>
              <a:rPr lang="en-US" dirty="0" err="1" smtClean="0"/>
              <a:t>Actinopterygii</a:t>
            </a:r>
            <a:endParaRPr lang="en-US" dirty="0" smtClean="0"/>
          </a:p>
          <a:p>
            <a:r>
              <a:rPr lang="en-US" dirty="0" err="1" smtClean="0"/>
              <a:t>Salmoniformes</a:t>
            </a:r>
            <a:endParaRPr lang="en-US" dirty="0" smtClean="0"/>
          </a:p>
          <a:p>
            <a:r>
              <a:rPr lang="en-US" dirty="0" err="1" smtClean="0"/>
              <a:t>Salmonidae</a:t>
            </a:r>
            <a:endParaRPr lang="en-US" dirty="0" smtClean="0"/>
          </a:p>
          <a:p>
            <a:r>
              <a:rPr lang="en-US" dirty="0" err="1" smtClean="0"/>
              <a:t>Salvelinus</a:t>
            </a:r>
            <a:endParaRPr lang="en-US" dirty="0" smtClean="0"/>
          </a:p>
          <a:p>
            <a:r>
              <a:rPr lang="en-US" dirty="0" err="1" smtClean="0"/>
              <a:t>Confluentus</a:t>
            </a:r>
            <a:endParaRPr lang="en-US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600200"/>
            <a:ext cx="3429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Animalia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Chordata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Actinopterygii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Salmoniformes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Salmonidae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Oncorhynchus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Nerka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105400"/>
            <a:ext cx="2404672" cy="1600200"/>
          </a:xfrm>
          <a:prstGeom prst="rect">
            <a:avLst/>
          </a:prstGeom>
        </p:spPr>
      </p:pic>
      <p:pic>
        <p:nvPicPr>
          <p:cNvPr id="7" name="Picture 6" descr="B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5454106"/>
            <a:ext cx="3365500" cy="1403894"/>
          </a:xfrm>
          <a:prstGeom prst="rect">
            <a:avLst/>
          </a:prstGeom>
        </p:spPr>
      </p:pic>
      <p:pic>
        <p:nvPicPr>
          <p:cNvPr id="8" name="Picture 7" descr="sockey-sal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181600"/>
            <a:ext cx="2441359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change in the genetic composition of a population over time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really is evolution then?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Natural selection (survival of the fittest)</a:t>
            </a:r>
          </a:p>
          <a:p>
            <a:endParaRPr lang="en-US" sz="3600" dirty="0" smtClean="0"/>
          </a:p>
          <a:p>
            <a:r>
              <a:rPr lang="en-US" sz="3600" dirty="0" smtClean="0"/>
              <a:t>Artificial selection (genetic engineering)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genetic variation lead to natural selection?</a:t>
            </a:r>
          </a:p>
          <a:p>
            <a:endParaRPr lang="en-US" sz="3600" dirty="0" smtClean="0"/>
          </a:p>
          <a:p>
            <a:r>
              <a:rPr lang="en-US" sz="3600" dirty="0" smtClean="0"/>
              <a:t>Discuss with your partner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Adaptations </a:t>
            </a:r>
            <a:r>
              <a:rPr lang="en-US" b="1" dirty="0" smtClean="0"/>
              <a:t>within </a:t>
            </a:r>
            <a:r>
              <a:rPr lang="en-US" dirty="0" smtClean="0"/>
              <a:t>a species.</a:t>
            </a:r>
          </a:p>
          <a:p>
            <a:pPr lvl="1"/>
            <a:r>
              <a:rPr lang="en-US" dirty="0" smtClean="0"/>
              <a:t>Change of allele frequency within a population</a:t>
            </a:r>
          </a:p>
          <a:p>
            <a:pPr lvl="1"/>
            <a:r>
              <a:rPr lang="en-US" dirty="0" smtClean="0"/>
              <a:t>Can lead to macroevolution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change causing speciation</a:t>
            </a:r>
          </a:p>
          <a:p>
            <a:pPr lvl="1"/>
            <a:r>
              <a:rPr lang="en-US" dirty="0" smtClean="0"/>
              <a:t>On the scale of different gene pools</a:t>
            </a:r>
          </a:p>
          <a:p>
            <a:pPr lvl="1"/>
            <a:r>
              <a:rPr lang="en-US" dirty="0" smtClean="0"/>
              <a:t>Occurs at or above the level of species</a:t>
            </a:r>
          </a:p>
          <a:p>
            <a:pPr lvl="1"/>
            <a:r>
              <a:rPr lang="en-US" dirty="0" smtClean="0"/>
              <a:t>What does it mean to occur at or above the level of species?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Evolution, two kinds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Macroevolution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look!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3749040" cy="4525963"/>
          </a:xfrm>
        </p:spPr>
        <p:txBody>
          <a:bodyPr/>
          <a:lstStyle/>
          <a:p>
            <a:r>
              <a:rPr lang="en-US" dirty="0" err="1" smtClean="0"/>
              <a:t>Animalia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Chordata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Mammalia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Primates</a:t>
            </a:r>
          </a:p>
          <a:p>
            <a:r>
              <a:rPr lang="en-US" dirty="0" err="1" smtClean="0"/>
              <a:t>Hominidae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Pan</a:t>
            </a:r>
          </a:p>
          <a:p>
            <a:r>
              <a:rPr lang="en-US" dirty="0" err="1" smtClean="0"/>
              <a:t>Oken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1600200"/>
            <a:ext cx="3749040" cy="4525963"/>
          </a:xfrm>
        </p:spPr>
        <p:txBody>
          <a:bodyPr/>
          <a:lstStyle/>
          <a:p>
            <a:r>
              <a:rPr lang="en-US" dirty="0" err="1" smtClean="0"/>
              <a:t>Animalia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Chordata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Mammalia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Primates</a:t>
            </a:r>
          </a:p>
          <a:p>
            <a:r>
              <a:rPr lang="en-US" dirty="0" err="1" smtClean="0"/>
              <a:t>Hominidae</a:t>
            </a:r>
            <a:endParaRPr lang="en-US" dirty="0" smtClean="0"/>
          </a:p>
          <a:p>
            <a:r>
              <a:rPr lang="en-US" dirty="0" smtClean="0"/>
              <a:t>Pan</a:t>
            </a:r>
          </a:p>
          <a:p>
            <a:r>
              <a:rPr lang="en-US" dirty="0" err="1" smtClean="0"/>
              <a:t>Paniscus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600200"/>
            <a:ext cx="3048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Animalia</a:t>
            </a:r>
            <a:r>
              <a:rPr lang="en-US" sz="2800" dirty="0" smtClean="0"/>
              <a:t> 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Chordata</a:t>
            </a:r>
            <a:r>
              <a:rPr lang="en-US" sz="2800" dirty="0" smtClean="0"/>
              <a:t> 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Mammalia</a:t>
            </a:r>
            <a:r>
              <a:rPr lang="en-US" sz="2800" dirty="0" smtClean="0"/>
              <a:t> 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smtClean="0"/>
              <a:t>Primates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Hominidae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Ponginae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Pongo</a:t>
            </a:r>
            <a:r>
              <a:rPr lang="en-US" sz="2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600200"/>
            <a:ext cx="2286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Animalia</a:t>
            </a:r>
            <a:r>
              <a:rPr lang="en-US" sz="2800" dirty="0" smtClean="0"/>
              <a:t> 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Chordata</a:t>
            </a:r>
            <a:r>
              <a:rPr lang="en-US" sz="2800" dirty="0" smtClean="0"/>
              <a:t> 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Mammalia</a:t>
            </a:r>
            <a:r>
              <a:rPr lang="en-US" sz="2800" dirty="0" smtClean="0"/>
              <a:t> 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smtClean="0"/>
              <a:t>Primates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Lemuridae</a:t>
            </a:r>
            <a:endParaRPr lang="en-US" sz="2800" dirty="0" smtClean="0"/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smtClean="0"/>
              <a:t>Lemur</a:t>
            </a:r>
          </a:p>
          <a:p>
            <a:pPr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err="1" smtClean="0"/>
              <a:t>Catta</a:t>
            </a:r>
            <a:endParaRPr lang="en-US" sz="2800" dirty="0" smtClean="0"/>
          </a:p>
        </p:txBody>
      </p:sp>
      <p:pic>
        <p:nvPicPr>
          <p:cNvPr id="7" name="Picture 6" descr="chimpanse_Zoo_Leipz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257800"/>
            <a:ext cx="1828800" cy="1371600"/>
          </a:xfrm>
          <a:prstGeom prst="rect">
            <a:avLst/>
          </a:prstGeom>
        </p:spPr>
      </p:pic>
      <p:pic>
        <p:nvPicPr>
          <p:cNvPr id="8" name="Picture 7" descr="475px-Bonobo_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125452"/>
            <a:ext cx="1371600" cy="1732548"/>
          </a:xfrm>
          <a:prstGeom prst="rect">
            <a:avLst/>
          </a:prstGeom>
        </p:spPr>
      </p:pic>
      <p:pic>
        <p:nvPicPr>
          <p:cNvPr id="9" name="Picture 8" descr="415px-Orang_Utan,_Semenggok_Forest_Reserve,_Sarawak,_Borneo,_Malays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205470"/>
            <a:ext cx="1143000" cy="1652530"/>
          </a:xfrm>
          <a:prstGeom prst="rect">
            <a:avLst/>
          </a:prstGeom>
        </p:spPr>
      </p:pic>
      <p:pic>
        <p:nvPicPr>
          <p:cNvPr id="10" name="Picture 9" descr="800px-Lemur_catta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200650"/>
            <a:ext cx="294640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1672</TotalTime>
  <Words>371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Constantia</vt:lpstr>
      <vt:lpstr>Wingdings 2</vt:lpstr>
      <vt:lpstr>Paper</vt:lpstr>
      <vt:lpstr>Warm Up 5/18</vt:lpstr>
      <vt:lpstr>4/1-2/15</vt:lpstr>
      <vt:lpstr>Evolution and Darwin</vt:lpstr>
      <vt:lpstr>Which species is, evolutionarily, the closest? How do you know? </vt:lpstr>
      <vt:lpstr>What really is evolution then?</vt:lpstr>
      <vt:lpstr>What Causes This?</vt:lpstr>
      <vt:lpstr>Genetic Variation</vt:lpstr>
      <vt:lpstr>Evolution, two kinds</vt:lpstr>
      <vt:lpstr>Another look!</vt:lpstr>
      <vt:lpstr>Who is this Darwin guy?</vt:lpstr>
      <vt:lpstr>Voyage of the H.M.S. Beagle</vt:lpstr>
      <vt:lpstr>Observations</vt:lpstr>
      <vt:lpstr>Homologous Structures</vt:lpstr>
      <vt:lpstr>Natural Selection</vt:lpstr>
      <vt:lpstr>Timing is Everything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jschisel</dc:creator>
  <cp:lastModifiedBy>Hedrick, Casey</cp:lastModifiedBy>
  <cp:revision>95</cp:revision>
  <dcterms:created xsi:type="dcterms:W3CDTF">2014-05-06T13:54:12Z</dcterms:created>
  <dcterms:modified xsi:type="dcterms:W3CDTF">2015-04-01T19:59:04Z</dcterms:modified>
</cp:coreProperties>
</file>