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47" d="100"/>
          <a:sy n="47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google.com/url?sa=i&amp;rct=j&amp;q=amy%20farafowler%20scientist&amp;source=images&amp;cd=&amp;cad=rja&amp;uact=8&amp;docid=PyqaPAN2idEusM&amp;tbnid=x99y5Gzoek6inM:&amp;ved=0CAcQjRw&amp;url=http://www.examiner.com/article/real-life-brain-scientist-mayim-bialik-wants-more-math-science-schools&amp;ei=k20gVLmDGcLtoAT0-oCwDg&amp;bvm=bv.75775273,d.cGE&amp;psig=AFQjCNEvQiAbkoWcQO66WHFtJxLA0d-FLg&amp;ust=1411497728753005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Daily Fixes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Biology</a:t>
            </a:r>
          </a:p>
          <a:p>
            <a:r>
              <a:rPr lang="en-US" dirty="0" smtClean="0"/>
              <a:t>Mr. Hedrick and Mrs. </a:t>
            </a:r>
            <a:r>
              <a:rPr lang="en-US" dirty="0" err="1" smtClean="0"/>
              <a:t>Heins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955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Meaning: life</a:t>
            </a:r>
          </a:p>
          <a:p>
            <a:r>
              <a:rPr lang="en-US" sz="3200" dirty="0" smtClean="0"/>
              <a:t>Word Examples: biology, antibiotics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26" y="3695419"/>
            <a:ext cx="28575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00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Chlor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Meaning: green</a:t>
            </a:r>
          </a:p>
          <a:p>
            <a:r>
              <a:rPr lang="en-US" dirty="0" smtClean="0"/>
              <a:t>Word Examples: chloroplast, chlorophyll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640" y="2926080"/>
            <a:ext cx="4270771" cy="327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30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Meaning: printing</a:t>
            </a:r>
          </a:p>
          <a:p>
            <a:r>
              <a:rPr lang="en-US" sz="3600" dirty="0" smtClean="0"/>
              <a:t>Word example: chromosome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445" y="2249487"/>
            <a:ext cx="3214410" cy="378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38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Cyto</a:t>
            </a:r>
            <a:r>
              <a:rPr lang="en-US" dirty="0" smtClean="0"/>
              <a:t>, </a:t>
            </a:r>
            <a:r>
              <a:rPr lang="en-US" dirty="0" err="1" smtClean="0"/>
              <a:t>Cyte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Meaning: cell</a:t>
            </a:r>
          </a:p>
          <a:p>
            <a:r>
              <a:rPr lang="en-US" dirty="0" smtClean="0"/>
              <a:t>Word Examples: </a:t>
            </a:r>
            <a:r>
              <a:rPr lang="en-US" dirty="0" err="1" smtClean="0"/>
              <a:t>cytogenetics</a:t>
            </a:r>
            <a:r>
              <a:rPr lang="en-US" smtClean="0"/>
              <a:t>, cytoplasm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8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 or 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Meaning: two or double</a:t>
            </a:r>
          </a:p>
          <a:p>
            <a:r>
              <a:rPr lang="en-US" sz="2800" dirty="0" smtClean="0"/>
              <a:t>Word Examples: Divide, Diverse, Dialogue, Dichotomy, Dilemma, Bicycle</a:t>
            </a:r>
            <a:endParaRPr lang="en-US" sz="2800" dirty="0"/>
          </a:p>
        </p:txBody>
      </p:sp>
      <p:sp>
        <p:nvSpPr>
          <p:cNvPr id="4" name="AutoShape 2" descr="data:image/jpeg;base64,/9j/4AAQSkZJRgABAQAAAQABAAD/2wCEAAkGBxQREhQUEhIWFhQXGBoXGBcYGBkbFxsWFyAXFx0fHRgaHisgGx8lHRwZITIhJSsrLi4uGCQzODMsNygtLysBCgoKDg0OGxAQGywlICQsLCwsLCwsLy4sLCwuLCwsLDYsLCwuLCwsLCwsLCwsLCwsLywtLCwsLCwsLCwsLCwsLP/AABEIALwBDAMBIgACEQEDEQH/xAAcAAEAAgIDAQAAAAAAAAAAAAAABgcFCAIDBAH/xABJEAACAQIDBAcDCgEKBQUBAAABAgMAEQQSIQUGMUEHEyJRYXGBMpGhFCNCUmJygrHB0ZIVM0NTc6Ky0uHwCERjg8KTs8PT4iT/xAAYAQEBAQEBAAAAAAAAAAAAAAAAAQIDBP/EACwRAQEAAgECBQMBCQAAAAAAAAABAhEDITEEEhNBUSJxsSMUMkJSYYGhwdH/2gAMAwEAAhEDEQA/ALxpSlApSlApSlApSlApSlApSlApSlApSlApSlApSlApSlApSlApSlApSlApSlApSlApSlApSlApSlApSlApSlApSlApSlApSlApSlApSlApSlApSlApSlApSlApSlApSlApSlApSlApSvlB9r5SvtApSlApSlB14hCyMFbIxBAYAHKSNDY6Gx1sarjbmJ2thmbLiJJI1AGcQRM19LsUCC62BPzZY3OoXjVl0Iqyihcd0k7TiC558PZlzAqisct2XXWw4X7qku60+0sSGmxmOkgiUBhH1cMLFToGJMedUJBAIuTyI55rfLcNJkEmFQrOkgkBV8jjiT1chBs17EAnLp9HiMF0ZbKf+UJ5JZmlywxsOuUGbM5bizXZSmUqQptckcqpImuCwEji95VX6JeebMw7yhPZ8AbHvA4VmMBh3S+Z8w0sDckHW/aOpvppyt7vXSpsKUpUClKUClKUCldWJZgpKDM1tB41gTtafqlZEaR35EdXbQ/RKlgLjgbnWmlxm7pI64JMp0DAnwIqqt595+pxKicxiX5oKlnZwzNr2vZjBVuYFxUf3v3IxmKmkxIQEAM4uwMhEVgVRQ1uyb21W/Hjx15SzS1d/t4hgMHJKGUSkZYgech0GnPKLsfAVW21OkeZ9lQjr8uNaUpIyWDdWoLBuzoma6DS2ua1rECteqnljfEKGkjiyLI5Hs9ZooJJN7keOp8RUk6O9zX2pKSz5MPEV6w/SN7nIg5EgG7cr86aReu4+1mxeBgmfV2Uqxta7Rs0Za3cxXN61nahXRgFiTGYWNg8WGxUiRMDfsOFlyk8yrMwJ76mtShSlKgUpSgUpSgV8tX2lApSlApSlApSlApSlAqvdoN8i2vC9rRzExMdbWxF2Xwv16Nf+1FWFVZdMWBkbqH6xurJZcoAFj2XHaGpuVvrwtpRvCW3UWbSqv3d6RWijVMRGZQosJEK9YQPrKxAJ+0CL91SDCdImFkOURzg+KLy8nNZ80b9Dk3rSYUqMPvzhx9CU/hX9Wrzv0gwDhDP7o//ALKz6uHyv7Lzfy1L6VB5OkeMcIG/E6j8r15ZOko8oEHnMT8AlS82E92p4Tmv8P4WFSqxm6SJfoiFfR2P+IVjMdv/AIhvZmt4Iij4tc1PXxbngeS99T+62sbiEjjd5CFRQSxPC3OtfY95JocU2Jgdh2jlQsWUQFr9WA9wFsq8LWsLWry7Y2niJi3WmZ1vcZ2cqPIHsj0FYpZTzrVy21x8Uw3K2Q2XgcNMiYgQRM8iKTIUUubDS72uefvqP7V3niweFGIdgcsRSNecuIfKzADmFIGZhwuw4raq+2ZvHtNcHIuGKjDwIc8gy9Yqjuub6LbgNBzuKjODwmKxciukE2LyjKuaN2iAX2QSTlyg/RPZ7wbm/WdXiymrpmsPKuC2HKstuux7h405iBCp6wjkpytl78y+NrA6J9kSYGFFlUgYpFmBsezIM10bS6nqurYX5hxyF/Dun0bzSTjGbWfPJcFYbhhcar1jL2SF5IvZFu7SrTq2oiG5Oy49my4jBKTld/lMBY3Z42WNHF/pGN1seeV0J43qX1xaMEgkAkcDbUX007tK5VkKUpQKUpQKUpQKUpQKUpQKUpQKUpQKUpQKrTpS26pjhQDsljIGJ9pVBW4HHKSdGPGxI0sTOdpSq7dTmFrZ5dRpEOR7s50+6G4G1QnB7Bj2rjZcROC0CWRUuQCQOyNNQADmI7286zcp2+Xfhx1vO9orLYuClxcyQQ2DuTYk2UWBY3PgAasTZvRRIrBpMYLjksZPxLD8qw+F2Mdl7UXtfNrIGUnj1UgKa+QZh+GrprOMxu47c3Jnh5cse16xBD0bIfaxUvoFH53rknRjh/pTzn1Qf+FTmlJxYT2cb4rlvfKobF0a4Icetbzf/KBXsh3CwC/8vf7zyH4FrVJqVry4/DF5c771iId2MGnDCQ+san8xWRhwqJ7CKv3VA/Ku6la0xcre9cJpAqlmICgEkngANST4VrtvbtGPE4maWKMIjGy6WuB9K3Im1TbpV3pzg4WFuwp+eYcCR9AHuB4+OnI3rbAYCfFv1eHjaRrXso4DvJOgHiTWLd9I9fFh5MfNkmXQ/tERY0xG1p4yo+/H2x/dz+4VcGyP5sj6ryL6K7AfC1a4bMkkwc6u/YkgkVyhvmOQ9pdAeIBU3+tVx7C32w0mPmw6ThlkyvG30c4UZwDyFspHjm8L6nZy5cd5bic0rC4ve7AxHLJjcMrDipmTN7r3rzpv1s0/8/hh5yqPzNVwSKlefBY+KZc0MqSL3oysPepr0UClKUClKUClKUClKUClK68ROsas7sFRQWZmIChRqSSeAFB2VHN5N98HgLrNMDJ/VJ25PC4Gi372IHjVZ79dKMs5aHAkxQ8DNqsr/dPGMeXbPHs21rWNczAZWd2OiqLszHXgNST6mroWltbprkN/k2FVRyeZix9USwH8ZrAnpX2lIexJCtzYBI148bDMxrMbidH+NEnWzQxRRlbBZdZBexuuXtKeWpBGvlVgwbpHtA4qUjMSQzM4BypkyXPYyModSBcMTqQSKvQVKvS1tKO2aSBvvxrr/AwqQbM6apSMs+EQsQbPG5C5uXYYHS/26m8+5ouMuIdQS5Ma9mLM5MjtkU3uX146ZrCw0qst6ujvaELSyIkcsLnMywsFyga3ZHA4cdC1LrS493DZu+eIkeZVCTPieqRpFDK7MM3YAJIAuwFhpodNdLw2Fs4YaCOIcQO0e9zqx9TetX9tx/JZFijk1SzZkupDceI4EHuPdVj7g9LDKVg2g2ZDouI5r3dbbiPt8R9K+rDnjJfqjtzW4/p/Hf7pj0m7Pukc4Hsnq2+6/D3Np+OpDurtD5RhYnJu1srfeTsn32v616NrYJcTBJHcWkSwPEXOqkeRsag/RltEpLLhn0JuwHdInZcedrfwGud+nk38us/U8Pr3xv8AirGpSldnjKUpQKiG/W8hhXqIGtM47T/1UZvr942Nh6918tvHt5cLAZFszsCI1+s3f90cb/uKpnaOLkzMMxknlcnMCGLZjlFspsCToALchras3Kdnbi47erowGxpMXiRh4Tm1NzxCqOJY+GnmTarq2PsnDbLwxAKxxqM0krkC5+szH4DgOArF7u7Mh2NgnmxDBWyh5n468kXmbE2AHEnxqlN+N9Z9pyksSmHU/Nw30H2nt7Tn3DgOZLDHS83L57qdnr3v2zg8RtCSXDq5iaxa4C55ODFQTcAix1sSQe+sA8JMyoxYRsQFB45WsoHiLAaa8K9W626OKx7FsOlkT2pWJVARrYNxLeAvbnavduU0cW0IkxkQZesMbrIL5XbsgkeDWvfS163rfVxl12dce6GgzzhVtfOqZ4hqqDM+ZSNWGmUm1zYgGvrblsDbrWN8oGSLMc/bDq3zgVApUdontBwRWyWHhVWYKoHA6ADQi3LxBrlihcWIvcrp6i/wrW58M9Wqm0NlvhZRkmBcC4ZGKuOItcHsnyPOpPu70p4/BkLMflMX1Zf5y32ZhqfNs1XVt3cvA4wHrsMhY/TUZH8O0lifW4qo97uiSeANLgWaeIE/Nm3XADja2kljfgAdNAam1W1uhvphdpJeB7SKLvC9hIvjbgy/aW49dKkVafYTFyQyLJEzRyobqy6MrDT9wQdDqDWw3Rjv+u0o+qlsuLjF2A0WReGdB7rryJ7iKlgndKUqBSlKBSlKBVCdK2/HyyU4aBrYaJu0R/SyKePiikdnkSM2tltYXS9vIcHgskbWmxBMakcVS3zjDnoCFBHAuDWv2z8C+IljgiW7uwRRyudPQePICtQZbdTd2baMwihAAHtOb5I1PM95NjYcWPqRsFuruZhdnpaJM0jCzytrI3fr9Ffsiw9da791N2osBhlgjF+cj8C7m12P6dwAHKstGxBynjyPeP3/AN+AmwhY6qeI5945H9/EeVBo/mv+E6/mPdSZDoR7Q4eI5j1/MDurjI4IRhwuP73Z/Mj3VBy4v5L/AIj/APke+sLvTiGYJh4z85KQPJeNz4aE+S1lhKFV3bQXJPkvZ/T41gd18I0ksmLkJOYlUB5C+tvAWCj7p7658nX6fn8PRwTy75L7dvv7f9efeTo7weMhWMpkkRcqTKB1gt9b64JuSD3m1jrWv28mwJsBO0Mw14qw9h14XU/DwOhrapzmOUcPpH9B4+PL8sDv1upHtLCtCQFkXtQvb2HHD8J4Ed3iBXSOG991bdDe/BjZcDiHvGxth2P0G/qyfqn6PcdOYtk98mbAbSWZFJDETADmfZkXzOv8dUxIjRuVYFXVip11V1NjqOYI5d1XVjMd/Kux4sVxnw5yy27xZXPhcZJPAVjlm8d/D0eGy1yava9Eh2Tv8s0kqQYXEYhI2uZogrJlk7Y0dg1xexUAkZT4VItlbfhxDFELLIBcxSxvFIALAnJIASLkai41GtQno+3kw6FIXlRJGQplJC3MZZkI78yOy3/6NuYqTYDG/LcV1kR//mwxZQ44SzsCrZTzRFJF+BZvs1uXc24Z43DK432c9r4BcTiRDM8oj6kPGscskV2VishJiZS1g0VgdBc99RffTZTYGNXwOJxKyjNI4fEyPH8njBL3EpaxJyothfM45XIkm/QnWJJcIpOKjcCMBCyt1lkZHt7KkHNmNgCguRVU7a2riJZJYp50mRZAXdFyiR0Hs8T83GxYKBYGxY3LE1MsvLNt8XHeTLUdW19tSYoiWRcgyhIogxKxoOAubFjzLHj7hU46Md1MtsZOvaP8yp5A6Zz4nl4a8xbBbi7unHTdZIPmIyM3czcQg8OZ8POrE38218hwE8y6OFyR+Ej2RdPAm/ktceLG2+avT4nkmM9PBUHS/vYcZiThom+YgYrpweYaMx8F1UfiPMVi+jzc07SmvJdcLGR1jjTMeIQHkTxJ5DxIqN4DDtIwVAWdiI0HMs5AGviTW0W62wkwOFiw6fRHab6znVmPmb+lhyr0PE9+CwaQxrHEgSNBZVUWAFUl0y7vfJ8SuIQdiYWbuDjT8re7zq7spThqvdzHl4eHu7qxe9mxVx+EkhNrsLoe6QeyfDXQ+BNJUeTcTbfyzCwyk3fIY5f7SOwv6g5vxCpBLxTzJ9LEfmRVK9D212w+LfCS3GdjYHlKgYWt4jj90VdLHtg8gpv6kfsaUfZ24KOJ+A5n/fMiuxVsABwGldcIvdjxPLuXkP19fCvl8/DRe/mfLw8fd31BWHStuAuKD4vBpadATKq8JQONgOMg7+dranhS2zdoSYaWOeBssiMGVvHuPeCLgjmCRzrb1RbQaCtcOlzd1cHjWaO3VT3lUDgr3tIvhY2bwz25VYL53T28mPwsWJj0DjtLzV10ZT5MDrzFjzrL1R3QDtspNNhGPZkXrU7hIllb1Zcv/pVeNKFKUqBSlKDXrpj2oZ9pvHfs4dFjHdmIEjkfxKP+3WV6BtiCWafFOoIiAjS/DO+rHzC2H/cNQjeCQy43GuTcmac+nWMo9wsPSrn6FcHk2arKQDJLIxuL8CI/DklaonWRl9k3H1T+h/e/pTMH01DDW3Bh4jv89RX3K/1l/hP+auEiMdCqnxuVPpobH1rI7InvofaHH9x4V0YrshvqsD6N/r+fnXTiHdLE5NPZOezctNVAYe7gOJ1qKbyb7hS0aJaw1vxuOIty/PSrJsfd5NtvJNBgMPYs4XrD9W4DX9Fux8xUyjjCKsUemVQPuqNB66aVSWA2oiztLNJKiydpiLCRxm9gOuqLfV8ticoAI52Lgt+sNK3VwyAsdSdbk8/aAF/M24AA8sakttd8+uMxx7f7SwsEAA48gNSf9nme/U186st7fD6o4ep5+XDXnxrGRY5+McEjX4kCK54cS047/hXaMVOf6Bh5mIH4O9acdKU6bthiHHpKosuJS5/tY7K3wMZ871EthY51imQSFVXJOVADA5SIm7DEKxu8Z15IatHpqhlbD4d5UACz5QQ4drujG2UIoA7PG54DTXSqtmACWQiMsLOCGAygnVfUMAfSrsSbcOKPHyS4KVbLOoIk4ENCxlTQW0sJFIBHtG1bA7NwSwRJEiqqoAoCiygDuFz+ZrVvDbaOHnEmGNirBlOUKA3EjKGbsg3HHUedqnbdLWNjBv1Eo4EhHUqTpcAmzVNNXqnHSPvQYUOGga0rjtsP6ND/AORHuv5VXO72x3xsywxCyjVm5KnMn9BzJrx4KaTHSKkQZ5ZGuSeJY6kk8gOOtXjunu6mBhCLYubGR/rN+w5D9zXHVzvXs9fmx4cPpu7WQ2Xs6PDRJFEtkUWHee8nvJOtVl/xAY7LDhYb+3I8h/7ahf8A5PhVsVSf/EGfnsJ/Zy/nHXaPDbtguh3Zwn2hFmFxErzHzUBV9zOD6VsJ1ZHst6HUfv8AGqS6BdMTObEnqeVuBZO8+VXbnbknvI/S9A6wj2lPmO0P3+FcdDcoRfmORPj3Hx/OuWZ/qr/Ef8tdc0Rbii8LXDkGx7mC3HpQUr0qYFsFtCPGwjL1jB/uzIQTe3I6Hxu3dVubJ2guLRJk/m3jRz4cTlPqbH7pHOoB0jbmMcMTh5sRKyEP8laRpuyBZime7qQpva9j3EkXwvQrtWdpGw2smGEZlsDYK+ZQO0NTezdn7JNtDWu8KuZ5Q2hPZ7uLN6DXL+flx7czHgLef7D966oZOSqg52uQfdlvXbmf6q/xH/LWQ6i/tEt4Hh7hofW9V706bOD7OWUDWCVD+F/myPK7Ifw1Ydm71HoT+oqIdLQP8k4vMRa0fIjXrI7c++qKJ3Bx3UbRwb/9dE9JT1R+DtW1Nah7GuMTh+/rorerratvKUKUpUClKUGrm0IrY7Fxn+sxK+qu5/Srn6G8UDsxFAJKSSKQORLF+JsODCqv6UsIcJtaV7aOUnXyYZW/vq9Wh0X4EYUTRLJnV2Eq6WHaGXQ31zBQRzygHnWqJvdzyVfO5Pu0t7zTqb8WY+tv8Nj76+vMAbcT3DU/6eZrj2j9ke9v2HxrI+SskKs5AUAEk25DXlqa13322mzztJEJcsiZ81uyt9XAYXuFYkE35jWtg5+zfKLuNMza2ZtAPC5I0FuPKqy3x6OYsPDJNBiFjUZpJBNchyeAuOze/s9gm7HXUWsEX3L2U+PzNLOI4lOU+wHDtYi6tYMLAXOnHzqY4LcNkYtBiI5ToLtEYwovqc4YknQ8B52415+hTZRaGeckr1hCoQwJGW+bMOdjltfxtbjVnQyBwA6gPr7xocreB9fgTnLGZd3XDmzw7VAsRuhjswIaIgfVkkDf3hp76HDbTh4LNbvEiyD0UsfyqwsrDgbjub/MP1B86LMOBup7j+h4H0NcvQx9ujv+28l/ekv3ikt+dqYqSKOPFlwolEiiSHqyzKGXRgACAG5A8qgMeUSN1huhztlBK3JBAXNxsb666gEVc/SxPEUbrBfq4nK3v7RKjQ8Pb6tDz7VUfhNmSyJ1gU9WJFiaTSyvJcgHW/AceA0vxF+2OFx99uHJyY59sdfZ6ZAkjkxwrEPoohdlt3kyMzG/nb9ef8nntEW146HnxH61I96t3IsEiC7riBIUMZ7SSRnMyyxv3WyqV5E8ALZuvae6eIw0MU0oRVl9lQ69YBbNcrpoBck30sb241pz293R4fkGLwk3XRsuIzRSxj2ogTYZybW1Cm/PkSKv2KVWF1YEd4IP5VrNuvsmTaGIWCI2JBJY3Kqo5n4DzIqaSdD+LGqYqG/I9tT7wDaliLoqov8AiCwV0wk3c0kR/GFYf4DVh7o7KkwsHVyEXzFlQSSSrGpt2Vkl7bi4LXNvaI4AV4OkzYpxmzp0UXkQCWMDiWj7Vh4lcy/iqCsOg6crjD2TlaLJmt2bgggX79PhV6ySheJt3d58hzrXTo52x1bLGGAbrVeMdo5g9lYLlGhA1BNgMzEkWrYPZk6SxrJHazgG/M+ZOp86tiO3rGPsrbxbT4cfQ2rrkU8CSzHkNFHiba28CTXbJJrlX2vgB3n9ufvI+qoQEk+JJ4nxNZV52iyjKvEjUjSyju7u4DxJ765SQqtyFAH0gBa479OYte/HjXZEptc8WI9ByHp+ZNdp41R0Npo9mXkxHDz/AH/Lnz6sj2WPkdR8dfjSLsnLy4r5d3p+R8K+ZSvs6r9Xu8v293cYPvWEcV9Rr8OPuvUH6YpGk2c0UXaZ3TMLgEIhDkm/DUKPXwqdowIuOFVX0h7xqzswePq8OdLOGMjgOrJkAut2IW9+GY8hWsZ1RVu5+z2l2phISLMMRHmHd1J6xx6BGFbUVRfQNsZpcVNjH1ESlFY85pdWPmE4/wBrV6VKpSlKgUpSgrTpw3e67CpikF2w98/jC9rn8LBW8BmqJ9Gu3mIKEoJYUUKVVusaFDnYuQ3aAVUgUKAfnRe9XpLGGUqwBVgQQdQQdCCOYrXbfLdyXYuMV4bmFieqLXKshvmhk7zluO8ixBuDbUqNg9nzrJGrKpS41QizKeJVhyIrmWLaLoObfoP3/wBimtjdJMUAiWNXaMgB0OhUKPZzHQsNT3G3EZssdubI2tDiYhJC6sltbcV8COVSzSvQEGYAcF19TcDz+kT5isTvdsD5dCI8+UqwcA3MbWv2XUEXBHPipsRwrMYcaXPFjmPrwHoLD0rsFQQvczd3E7OSRAkMhkdpGbrmUC+UABOpsLL46nu0Az5mluQ2Hvm7VlkU6jQ2Jy2+j8ayprrxA0uOKnN+/vFx60XbHjaMq6PhpSL2DBoPj84Lfr4aCuja+8K4eJnmhkRbHVurI58hJrXq23tqHCxl5WFrXtcag/ofjwFzYVSu8fSNI7OqoCOEQJ9i9+I5gdx42t7N1NkRjt/ttjEMII16sBs0qlY1Z5DqusbNfiTa/FhppVlbobBgg2YMJicPKxlu846mQ/ONbgyroUAUBhqMgI1qJdEG5bYiUY/EgmNWLRZuMs17mQ34qp1B5try1vCloojfHdXHSdWsLTYiCIERq0MqSqGsSGzIFbgNbjusLC/r3M2VtaBWjiwMSFtPlEqqsijhYt7TKBytfU2NXZSmxGNyNzotmxtY55pDeSS1h35VH0VHd/paT0pUClKUGuvSZu4+zMb1sNxDMWeIi4Cs1+sjuOHE2+y1hwNTjcjfBAryEhYZGLE3YmNuyCGU6DKMqALYEBT9IAz/AHj2HFjsO8E4ujcCPaVhwZTyI/0NwTWtm9O7mJ2XM0Ut8jG6utxHKFvYjkHFzdTqLniDc6lRtDh8uUFSCG7QYG+a/O/O9fH7TW5LYnz4gfr7u+tedyukafA2T+dgP9ExIynnkbXJ321HgCSauLdvfvA4oALOI5Txjlsjljrpc5W/CTUVKTyo1fL8PL9q4rIGzAfROU+dgf1FQfZUuNOI1B8f96etfY3uL+8dx51jdsbw4bCLmxE8cel7E9o+SDtN6Cqm3x6X2fNHs9TGp0aZwM55XReC6fSa58ARegnm9u9cULnDRSD5Sw7QX6INgL2+mQRYDtW4cVvSG38ZJjZ4sLA8kzXCWzsY3lu2qoWKoFU2JWy2UkWWsBd5XCIGkkdraXZ3d+NubE9/E1fnRX0ffyevX4gA4txa3ERIfog82P0mHkNLlt9oiU7nbvJs/CRYdTcqLu315G1ZvfwHIADlWapSsKUpSgUpSgV4dtbJixcLwzoHjbiOYPIg8QQdQRwr3UoNct9twMRs1jIt5cPxEwHsjkJVHskfXHZ8iQKj2zNtzYZ88Uhib7J7J8O4g9x0ra0i9QbeDouwmILPBfDSEG5RVaI5gQbwt2eZ9nKed71rYh2x+mmVAFxWHWT7cZynzIsQT5ZakUfTDgXVuzOjEG11S17aah6ie1eiTFJmKRRTC5IMMxify6uYMgH4/Wo9P0d4wf8AKYoHnpA49CsorO3T099rPx+dLPn6YsEAMqTMfJAPfmJ+FRbbfTHPICII0hHeTnf3kAD3etRvCdG+Nb/k8SdebYeIW8Szn8jUl2L0O4kkGZoIR39rES+5ssanxANNpcZO9iv9o7dmnYF5GY30udL8NBzPAd/Cp70f9Fkk5WfHqyQ8RCbiWT7/ADRfD2j4c7J3X3AweAIeOMyTD+mlsz/h0Cp+EDxvUpq7YcYowqhVAVQAAALAAaAADgBXKlKgUpSgUpSgUpSgV4tsbJhxcTQ4iNZI24qe/kQRqpHIixFe2lBRO9vQ7PES+Bbr4+PVsQsy+AJssg/hPgTUCxOCeJjHIuVh/RzAxScSOEmh79CRrW2defG4GOZSk0aSIeKuoZfcwtV2ssndqzhcTisP/MtiIx9jPl/u9muyTbOPkuDNimvqQDJz01A8vhV/4no42Y+pwaL/AGbPF/7bLXVH0Y7MBv8AJST9qadh7mkIqbre8P6tcZMO4Pbsh+2wBvx4e0ePdzqTbu9G2OxrAiMxRf1swZBb7MZGdvDQA94rYTZW7mEwuuHwsMR+skahvVgLmspV2xdeyKblbg4bZgzIOsnIs0zgZrcwo4IvgNTzJtUrpSohSlKBSlKBSlKBSlKBSlKBSlKBSlKBSlKBSlKBSlKBSlKBSlKBSlKBSlKBSlKBSlKBSlKBSlKBSlKD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REhQUEhIWFhQXGBoXGBcYGBkbFxsWFyAXFx0fHRgaHisgGx8lHRwZITIhJSsrLi4uGCQzODMsNygtLysBCgoKDg0OGxAQGywlICQsLCwsLCwsLy4sLCwuLCwsLDYsLCwuLCwsLCwsLCwsLCwsLywtLCwsLCwsLCwsLCwsLP/AABEIALwBDAMBIgACEQEDEQH/xAAcAAEAAgIDAQAAAAAAAAAAAAAABgcFCAIDBAH/xABJEAACAQIDBAcDCgEKBQUBAAABAgMAEQQSIQUGMUEHEyJRYXGBMpGhFCNCUmJygrHB0ZIVM0NTc6Ky0uHwCERjg8KTs8PT4iT/xAAYAQEBAQEBAAAAAAAAAAAAAAAAAQIDBP/EACwRAQEAAgECBQMBCQAAAAAAAAABAhEDITEEEhNBUSJxsSMUMkJSYYGhwdH/2gAMAwEAAhEDEQA/ALxpSlApSlApSlApSlApSlApSlApSlApSlApSlApSlApSlApSlApSlApSlApSlApSlApSlApSlApSlApSlApSlApSlApSlApSlApSlApSlApSlApSlApSlApSlApSlApSlApSlApSlApSvlB9r5SvtApSlApSlB14hCyMFbIxBAYAHKSNDY6Gx1sarjbmJ2thmbLiJJI1AGcQRM19LsUCC62BPzZY3OoXjVl0Iqyihcd0k7TiC558PZlzAqisct2XXWw4X7qku60+0sSGmxmOkgiUBhH1cMLFToGJMedUJBAIuTyI55rfLcNJkEmFQrOkgkBV8jjiT1chBs17EAnLp9HiMF0ZbKf+UJ5JZmlywxsOuUGbM5bizXZSmUqQptckcqpImuCwEji95VX6JeebMw7yhPZ8AbHvA4VmMBh3S+Z8w0sDckHW/aOpvppyt7vXSpsKUpUClKUClKUCldWJZgpKDM1tB41gTtafqlZEaR35EdXbQ/RKlgLjgbnWmlxm7pI64JMp0DAnwIqqt595+pxKicxiX5oKlnZwzNr2vZjBVuYFxUf3v3IxmKmkxIQEAM4uwMhEVgVRQ1uyb21W/Hjx15SzS1d/t4hgMHJKGUSkZYgech0GnPKLsfAVW21OkeZ9lQjr8uNaUpIyWDdWoLBuzoma6DS2ua1rECteqnljfEKGkjiyLI5Hs9ZooJJN7keOp8RUk6O9zX2pKSz5MPEV6w/SN7nIg5EgG7cr86aReu4+1mxeBgmfV2Uqxta7Rs0Za3cxXN61nahXRgFiTGYWNg8WGxUiRMDfsOFlyk8yrMwJ76mtShSlKgUpSgUpSgV8tX2lApSlApSlApSlApSlAqvdoN8i2vC9rRzExMdbWxF2Xwv16Nf+1FWFVZdMWBkbqH6xurJZcoAFj2XHaGpuVvrwtpRvCW3UWbSqv3d6RWijVMRGZQosJEK9YQPrKxAJ+0CL91SDCdImFkOURzg+KLy8nNZ80b9Dk3rSYUqMPvzhx9CU/hX9Wrzv0gwDhDP7o//ALKz6uHyv7Lzfy1L6VB5OkeMcIG/E6j8r15ZOko8oEHnMT8AlS82E92p4Tmv8P4WFSqxm6SJfoiFfR2P+IVjMdv/AIhvZmt4Iij4tc1PXxbngeS99T+62sbiEjjd5CFRQSxPC3OtfY95JocU2Jgdh2jlQsWUQFr9WA9wFsq8LWsLWry7Y2niJi3WmZ1vcZ2cqPIHsj0FYpZTzrVy21x8Uw3K2Q2XgcNMiYgQRM8iKTIUUubDS72uefvqP7V3niweFGIdgcsRSNecuIfKzADmFIGZhwuw4raq+2ZvHtNcHIuGKjDwIc8gy9Yqjuub6LbgNBzuKjODwmKxciukE2LyjKuaN2iAX2QSTlyg/RPZ7wbm/WdXiymrpmsPKuC2HKstuux7h405iBCp6wjkpytl78y+NrA6J9kSYGFFlUgYpFmBsezIM10bS6nqurYX5hxyF/Dun0bzSTjGbWfPJcFYbhhcar1jL2SF5IvZFu7SrTq2oiG5Oy49my4jBKTld/lMBY3Z42WNHF/pGN1seeV0J43qX1xaMEgkAkcDbUX007tK5VkKUpQKUpQKUpQKUpQKUpQKUpQKUpQKUpQKrTpS26pjhQDsljIGJ9pVBW4HHKSdGPGxI0sTOdpSq7dTmFrZ5dRpEOR7s50+6G4G1QnB7Bj2rjZcROC0CWRUuQCQOyNNQADmI7286zcp2+Xfhx1vO9orLYuClxcyQQ2DuTYk2UWBY3PgAasTZvRRIrBpMYLjksZPxLD8qw+F2Mdl7UXtfNrIGUnj1UgKa+QZh+GrprOMxu47c3Jnh5cse16xBD0bIfaxUvoFH53rknRjh/pTzn1Qf+FTmlJxYT2cb4rlvfKobF0a4Icetbzf/KBXsh3CwC/8vf7zyH4FrVJqVry4/DF5c771iId2MGnDCQ+san8xWRhwqJ7CKv3VA/Ku6la0xcre9cJpAqlmICgEkngANST4VrtvbtGPE4maWKMIjGy6WuB9K3Im1TbpV3pzg4WFuwp+eYcCR9AHuB4+OnI3rbAYCfFv1eHjaRrXso4DvJOgHiTWLd9I9fFh5MfNkmXQ/tERY0xG1p4yo+/H2x/dz+4VcGyP5sj6ryL6K7AfC1a4bMkkwc6u/YkgkVyhvmOQ9pdAeIBU3+tVx7C32w0mPmw6ThlkyvG30c4UZwDyFspHjm8L6nZy5cd5bic0rC4ve7AxHLJjcMrDipmTN7r3rzpv1s0/8/hh5yqPzNVwSKlefBY+KZc0MqSL3oysPepr0UClKUClKUClKUClKUClK68ROsas7sFRQWZmIChRqSSeAFB2VHN5N98HgLrNMDJ/VJ25PC4Gi372IHjVZ79dKMs5aHAkxQ8DNqsr/dPGMeXbPHs21rWNczAZWd2OiqLszHXgNST6mroWltbprkN/k2FVRyeZix9USwH8ZrAnpX2lIexJCtzYBI148bDMxrMbidH+NEnWzQxRRlbBZdZBexuuXtKeWpBGvlVgwbpHtA4qUjMSQzM4BypkyXPYyModSBcMTqQSKvQVKvS1tKO2aSBvvxrr/AwqQbM6apSMs+EQsQbPG5C5uXYYHS/26m8+5ouMuIdQS5Ma9mLM5MjtkU3uX146ZrCw0qst6ujvaELSyIkcsLnMywsFyga3ZHA4cdC1LrS493DZu+eIkeZVCTPieqRpFDK7MM3YAJIAuwFhpodNdLw2Fs4YaCOIcQO0e9zqx9TetX9tx/JZFijk1SzZkupDceI4EHuPdVj7g9LDKVg2g2ZDouI5r3dbbiPt8R9K+rDnjJfqjtzW4/p/Hf7pj0m7Pukc4Hsnq2+6/D3Np+OpDurtD5RhYnJu1srfeTsn32v616NrYJcTBJHcWkSwPEXOqkeRsag/RltEpLLhn0JuwHdInZcedrfwGud+nk38us/U8Pr3xv8AirGpSldnjKUpQKiG/W8hhXqIGtM47T/1UZvr942Nh6918tvHt5cLAZFszsCI1+s3f90cb/uKpnaOLkzMMxknlcnMCGLZjlFspsCToALchras3Kdnbi47erowGxpMXiRh4Tm1NzxCqOJY+GnmTarq2PsnDbLwxAKxxqM0krkC5+szH4DgOArF7u7Mh2NgnmxDBWyh5n468kXmbE2AHEnxqlN+N9Z9pyksSmHU/Nw30H2nt7Tn3DgOZLDHS83L57qdnr3v2zg8RtCSXDq5iaxa4C55ODFQTcAix1sSQe+sA8JMyoxYRsQFB45WsoHiLAaa8K9W626OKx7FsOlkT2pWJVARrYNxLeAvbnavduU0cW0IkxkQZesMbrIL5XbsgkeDWvfS163rfVxl12dce6GgzzhVtfOqZ4hqqDM+ZSNWGmUm1zYgGvrblsDbrWN8oGSLMc/bDq3zgVApUdontBwRWyWHhVWYKoHA6ADQi3LxBrlihcWIvcrp6i/wrW58M9Wqm0NlvhZRkmBcC4ZGKuOItcHsnyPOpPu70p4/BkLMflMX1Zf5y32ZhqfNs1XVt3cvA4wHrsMhY/TUZH8O0lifW4qo97uiSeANLgWaeIE/Nm3XADja2kljfgAdNAam1W1uhvphdpJeB7SKLvC9hIvjbgy/aW49dKkVafYTFyQyLJEzRyobqy6MrDT9wQdDqDWw3Rjv+u0o+qlsuLjF2A0WReGdB7rryJ7iKlgndKUqBSlKBSlKBVCdK2/HyyU4aBrYaJu0R/SyKePiikdnkSM2tltYXS9vIcHgskbWmxBMakcVS3zjDnoCFBHAuDWv2z8C+IljgiW7uwRRyudPQePICtQZbdTd2baMwihAAHtOb5I1PM95NjYcWPqRsFuruZhdnpaJM0jCzytrI3fr9Ffsiw9da791N2osBhlgjF+cj8C7m12P6dwAHKstGxBynjyPeP3/AN+AmwhY6qeI5945H9/EeVBo/mv+E6/mPdSZDoR7Q4eI5j1/MDurjI4IRhwuP73Z/Mj3VBy4v5L/AIj/APke+sLvTiGYJh4z85KQPJeNz4aE+S1lhKFV3bQXJPkvZ/T41gd18I0ksmLkJOYlUB5C+tvAWCj7p7658nX6fn8PRwTy75L7dvv7f9efeTo7weMhWMpkkRcqTKB1gt9b64JuSD3m1jrWv28mwJsBO0Mw14qw9h14XU/DwOhrapzmOUcPpH9B4+PL8sDv1upHtLCtCQFkXtQvb2HHD8J4Ed3iBXSOG991bdDe/BjZcDiHvGxth2P0G/qyfqn6PcdOYtk98mbAbSWZFJDETADmfZkXzOv8dUxIjRuVYFXVip11V1NjqOYI5d1XVjMd/Kux4sVxnw5yy27xZXPhcZJPAVjlm8d/D0eGy1yava9Eh2Tv8s0kqQYXEYhI2uZogrJlk7Y0dg1xexUAkZT4VItlbfhxDFELLIBcxSxvFIALAnJIASLkai41GtQno+3kw6FIXlRJGQplJC3MZZkI78yOy3/6NuYqTYDG/LcV1kR//mwxZQ44SzsCrZTzRFJF+BZvs1uXc24Z43DK432c9r4BcTiRDM8oj6kPGscskV2VishJiZS1g0VgdBc99RffTZTYGNXwOJxKyjNI4fEyPH8njBL3EpaxJyothfM45XIkm/QnWJJcIpOKjcCMBCyt1lkZHt7KkHNmNgCguRVU7a2riJZJYp50mRZAXdFyiR0Hs8T83GxYKBYGxY3LE1MsvLNt8XHeTLUdW19tSYoiWRcgyhIogxKxoOAubFjzLHj7hU46Md1MtsZOvaP8yp5A6Zz4nl4a8xbBbi7unHTdZIPmIyM3czcQg8OZ8POrE38218hwE8y6OFyR+Ej2RdPAm/ktceLG2+avT4nkmM9PBUHS/vYcZiThom+YgYrpweYaMx8F1UfiPMVi+jzc07SmvJdcLGR1jjTMeIQHkTxJ5DxIqN4DDtIwVAWdiI0HMs5AGviTW0W62wkwOFiw6fRHab6znVmPmb+lhyr0PE9+CwaQxrHEgSNBZVUWAFUl0y7vfJ8SuIQdiYWbuDjT8re7zq7spThqvdzHl4eHu7qxe9mxVx+EkhNrsLoe6QeyfDXQ+BNJUeTcTbfyzCwyk3fIY5f7SOwv6g5vxCpBLxTzJ9LEfmRVK9D212w+LfCS3GdjYHlKgYWt4jj90VdLHtg8gpv6kfsaUfZ24KOJ+A5n/fMiuxVsABwGldcIvdjxPLuXkP19fCvl8/DRe/mfLw8fd31BWHStuAuKD4vBpadATKq8JQONgOMg7+dranhS2zdoSYaWOeBssiMGVvHuPeCLgjmCRzrb1RbQaCtcOlzd1cHjWaO3VT3lUDgr3tIvhY2bwz25VYL53T28mPwsWJj0DjtLzV10ZT5MDrzFjzrL1R3QDtspNNhGPZkXrU7hIllb1Zcv/pVeNKFKUqBSlKDXrpj2oZ9pvHfs4dFjHdmIEjkfxKP+3WV6BtiCWafFOoIiAjS/DO+rHzC2H/cNQjeCQy43GuTcmac+nWMo9wsPSrn6FcHk2arKQDJLIxuL8CI/DklaonWRl9k3H1T+h/e/pTMH01DDW3Bh4jv89RX3K/1l/hP+auEiMdCqnxuVPpobH1rI7InvofaHH9x4V0YrshvqsD6N/r+fnXTiHdLE5NPZOezctNVAYe7gOJ1qKbyb7hS0aJaw1vxuOIty/PSrJsfd5NtvJNBgMPYs4XrD9W4DX9Fux8xUyjjCKsUemVQPuqNB66aVSWA2oiztLNJKiydpiLCRxm9gOuqLfV8ticoAI52Lgt+sNK3VwyAsdSdbk8/aAF/M24AA8sakttd8+uMxx7f7SwsEAA48gNSf9nme/U186st7fD6o4ep5+XDXnxrGRY5+McEjX4kCK54cS047/hXaMVOf6Bh5mIH4O9acdKU6bthiHHpKosuJS5/tY7K3wMZ871EthY51imQSFVXJOVADA5SIm7DEKxu8Z15IatHpqhlbD4d5UACz5QQ4drujG2UIoA7PG54DTXSqtmACWQiMsLOCGAygnVfUMAfSrsSbcOKPHyS4KVbLOoIk4ENCxlTQW0sJFIBHtG1bA7NwSwRJEiqqoAoCiygDuFz+ZrVvDbaOHnEmGNirBlOUKA3EjKGbsg3HHUedqnbdLWNjBv1Eo4EhHUqTpcAmzVNNXqnHSPvQYUOGga0rjtsP6ND/AORHuv5VXO72x3xsywxCyjVm5KnMn9BzJrx4KaTHSKkQZ5ZGuSeJY6kk8gOOtXjunu6mBhCLYubGR/rN+w5D9zXHVzvXs9fmx4cPpu7WQ2Xs6PDRJFEtkUWHee8nvJOtVl/xAY7LDhYb+3I8h/7ahf8A5PhVsVSf/EGfnsJ/Zy/nHXaPDbtguh3Zwn2hFmFxErzHzUBV9zOD6VsJ1ZHst6HUfv8AGqS6BdMTObEnqeVuBZO8+VXbnbknvI/S9A6wj2lPmO0P3+FcdDcoRfmORPj3Hx/OuWZ/qr/Ef8tdc0Rbii8LXDkGx7mC3HpQUr0qYFsFtCPGwjL1jB/uzIQTe3I6Hxu3dVubJ2guLRJk/m3jRz4cTlPqbH7pHOoB0jbmMcMTh5sRKyEP8laRpuyBZime7qQpva9j3EkXwvQrtWdpGw2smGEZlsDYK+ZQO0NTezdn7JNtDWu8KuZ5Q2hPZ7uLN6DXL+flx7czHgLef7D966oZOSqg52uQfdlvXbmf6q/xH/LWQ6i/tEt4Hh7hofW9V706bOD7OWUDWCVD+F/myPK7Ifw1Ydm71HoT+oqIdLQP8k4vMRa0fIjXrI7c++qKJ3Bx3UbRwb/9dE9JT1R+DtW1Nah7GuMTh+/rorerratvKUKUpUClKUGrm0IrY7Fxn+sxK+qu5/Srn6G8UDsxFAJKSSKQORLF+JsODCqv6UsIcJtaV7aOUnXyYZW/vq9Wh0X4EYUTRLJnV2Eq6WHaGXQ31zBQRzygHnWqJvdzyVfO5Pu0t7zTqb8WY+tv8Nj76+vMAbcT3DU/6eZrj2j9ke9v2HxrI+SskKs5AUAEk25DXlqa13322mzztJEJcsiZ81uyt9XAYXuFYkE35jWtg5+zfKLuNMza2ZtAPC5I0FuPKqy3x6OYsPDJNBiFjUZpJBNchyeAuOze/s9gm7HXUWsEX3L2U+PzNLOI4lOU+wHDtYi6tYMLAXOnHzqY4LcNkYtBiI5ToLtEYwovqc4YknQ8B52415+hTZRaGeckr1hCoQwJGW+bMOdjltfxtbjVnQyBwA6gPr7xocreB9fgTnLGZd3XDmzw7VAsRuhjswIaIgfVkkDf3hp76HDbTh4LNbvEiyD0UsfyqwsrDgbjub/MP1B86LMOBup7j+h4H0NcvQx9ujv+28l/ekv3ikt+dqYqSKOPFlwolEiiSHqyzKGXRgACAG5A8qgMeUSN1huhztlBK3JBAXNxsb666gEVc/SxPEUbrBfq4nK3v7RKjQ8Pb6tDz7VUfhNmSyJ1gU9WJFiaTSyvJcgHW/AceA0vxF+2OFx99uHJyY59sdfZ6ZAkjkxwrEPoohdlt3kyMzG/nb9ef8nntEW146HnxH61I96t3IsEiC7riBIUMZ7SSRnMyyxv3WyqV5E8ALZuvae6eIw0MU0oRVl9lQ69YBbNcrpoBck30sb241pz293R4fkGLwk3XRsuIzRSxj2ogTYZybW1Cm/PkSKv2KVWF1YEd4IP5VrNuvsmTaGIWCI2JBJY3Kqo5n4DzIqaSdD+LGqYqG/I9tT7wDaliLoqov8AiCwV0wk3c0kR/GFYf4DVh7o7KkwsHVyEXzFlQSSSrGpt2Vkl7bi4LXNvaI4AV4OkzYpxmzp0UXkQCWMDiWj7Vh4lcy/iqCsOg6crjD2TlaLJmt2bgggX79PhV6ySheJt3d58hzrXTo52x1bLGGAbrVeMdo5g9lYLlGhA1BNgMzEkWrYPZk6SxrJHazgG/M+ZOp86tiO3rGPsrbxbT4cfQ2rrkU8CSzHkNFHiba28CTXbJJrlX2vgB3n9ufvI+qoQEk+JJ4nxNZV52iyjKvEjUjSyju7u4DxJ765SQqtyFAH0gBa479OYte/HjXZEptc8WI9ByHp+ZNdp41R0Npo9mXkxHDz/AH/Lnz6sj2WPkdR8dfjSLsnLy4r5d3p+R8K+ZSvs6r9Xu8v293cYPvWEcV9Rr8OPuvUH6YpGk2c0UXaZ3TMLgEIhDkm/DUKPXwqdowIuOFVX0h7xqzswePq8OdLOGMjgOrJkAut2IW9+GY8hWsZ1RVu5+z2l2phISLMMRHmHd1J6xx6BGFbUVRfQNsZpcVNjH1ESlFY85pdWPmE4/wBrV6VKpSlKgUpSgrTpw3e67CpikF2w98/jC9rn8LBW8BmqJ9Gu3mIKEoJYUUKVVusaFDnYuQ3aAVUgUKAfnRe9XpLGGUqwBVgQQdQQdCCOYrXbfLdyXYuMV4bmFieqLXKshvmhk7zluO8ixBuDbUqNg9nzrJGrKpS41QizKeJVhyIrmWLaLoObfoP3/wBimtjdJMUAiWNXaMgB0OhUKPZzHQsNT3G3EZssdubI2tDiYhJC6sltbcV8COVSzSvQEGYAcF19TcDz+kT5isTvdsD5dCI8+UqwcA3MbWv2XUEXBHPipsRwrMYcaXPFjmPrwHoLD0rsFQQvczd3E7OSRAkMhkdpGbrmUC+UABOpsLL46nu0Az5mluQ2Hvm7VlkU6jQ2Jy2+j8ayprrxA0uOKnN+/vFx60XbHjaMq6PhpSL2DBoPj84Lfr4aCuja+8K4eJnmhkRbHVurI58hJrXq23tqHCxl5WFrXtcag/ofjwFzYVSu8fSNI7OqoCOEQJ9i9+I5gdx42t7N1NkRjt/ttjEMII16sBs0qlY1Z5DqusbNfiTa/FhppVlbobBgg2YMJicPKxlu846mQ/ONbgyroUAUBhqMgI1qJdEG5bYiUY/EgmNWLRZuMs17mQ34qp1B5try1vCloojfHdXHSdWsLTYiCIERq0MqSqGsSGzIFbgNbjusLC/r3M2VtaBWjiwMSFtPlEqqsijhYt7TKBytfU2NXZSmxGNyNzotmxtY55pDeSS1h35VH0VHd/paT0pUClKUGuvSZu4+zMb1sNxDMWeIi4Cs1+sjuOHE2+y1hwNTjcjfBAryEhYZGLE3YmNuyCGU6DKMqALYEBT9IAz/AHj2HFjsO8E4ujcCPaVhwZTyI/0NwTWtm9O7mJ2XM0Ut8jG6utxHKFvYjkHFzdTqLniDc6lRtDh8uUFSCG7QYG+a/O/O9fH7TW5LYnz4gfr7u+tedyukafA2T+dgP9ExIynnkbXJ321HgCSauLdvfvA4oALOI5Txjlsjljrpc5W/CTUVKTyo1fL8PL9q4rIGzAfROU+dgf1FQfZUuNOI1B8f96etfY3uL+8dx51jdsbw4bCLmxE8cel7E9o+SDtN6Cqm3x6X2fNHs9TGp0aZwM55XReC6fSa58ARegnm9u9cULnDRSD5Sw7QX6INgL2+mQRYDtW4cVvSG38ZJjZ4sLA8kzXCWzsY3lu2qoWKoFU2JWy2UkWWsBd5XCIGkkdraXZ3d+NubE9/E1fnRX0ffyevX4gA4txa3ERIfog82P0mHkNLlt9oiU7nbvJs/CRYdTcqLu315G1ZvfwHIADlWapSsKUpSgUpSgV4dtbJixcLwzoHjbiOYPIg8QQdQRwr3UoNct9twMRs1jIt5cPxEwHsjkJVHskfXHZ8iQKj2zNtzYZ88Uhib7J7J8O4g9x0ra0i9QbeDouwmILPBfDSEG5RVaI5gQbwt2eZ9nKed71rYh2x+mmVAFxWHWT7cZynzIsQT5ZakUfTDgXVuzOjEG11S17aah6ie1eiTFJmKRRTC5IMMxify6uYMgH4/Wo9P0d4wf8AKYoHnpA49CsorO3T099rPx+dLPn6YsEAMqTMfJAPfmJ+FRbbfTHPICII0hHeTnf3kAD3etRvCdG+Nb/k8SdebYeIW8Szn8jUl2L0O4kkGZoIR39rES+5ssanxANNpcZO9iv9o7dmnYF5GY30udL8NBzPAd/Cp70f9Fkk5WfHqyQ8RCbiWT7/ADRfD2j4c7J3X3AweAIeOMyTD+mlsz/h0Cp+EDxvUpq7YcYowqhVAVQAAALAAaAADgBXKlKgUpSgUpSgUpSgV4tsbJhxcTQ4iNZI24qe/kQRqpHIixFe2lBRO9vQ7PES+Bbr4+PVsQsy+AJssg/hPgTUCxOCeJjHIuVh/RzAxScSOEmh79CRrW2defG4GOZSk0aSIeKuoZfcwtV2ssndqzhcTisP/MtiIx9jPl/u9muyTbOPkuDNimvqQDJz01A8vhV/4no42Y+pwaL/AGbPF/7bLXVH0Y7MBv8AJST9qadh7mkIqbre8P6tcZMO4Pbsh+2wBvx4e0ePdzqTbu9G2OxrAiMxRf1swZBb7MZGdvDQA94rYTZW7mEwuuHwsMR+skahvVgLmspV2xdeyKblbg4bZgzIOsnIs0zgZrcwo4IvgNTzJtUrpSohSlKBSlKBSlKBSlKBSlKBSlKBSlKBSlKBSlKBSlKBSlKBSlKBSlKBSlKBSlKBSlKBSlKBSlKBSlKD/9k="/>
          <p:cNvSpPr>
            <a:spLocks noChangeAspect="1" noChangeArrowheads="1"/>
          </p:cNvSpPr>
          <p:nvPr/>
        </p:nvSpPr>
        <p:spPr bwMode="auto">
          <a:xfrm>
            <a:off x="7392473" y="4235405"/>
            <a:ext cx="1391366" cy="139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128" y="3876541"/>
            <a:ext cx="3064272" cy="2149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942" y="4235405"/>
            <a:ext cx="18383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4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Ecto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Meaning: out, outside</a:t>
            </a:r>
          </a:p>
          <a:p>
            <a:r>
              <a:rPr lang="en-US" sz="3200" dirty="0" smtClean="0"/>
              <a:t>Word Examples: ectoderm (outer layer of a jellyfish), (sounds like external)</a:t>
            </a:r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864" y="3760631"/>
            <a:ext cx="5045184" cy="28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41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En- or </a:t>
            </a:r>
            <a:r>
              <a:rPr lang="en-US" dirty="0" err="1" smtClean="0"/>
              <a:t>endo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Meaning: in, within</a:t>
            </a:r>
          </a:p>
          <a:p>
            <a:r>
              <a:rPr lang="en-US" sz="3600" dirty="0" smtClean="0"/>
              <a:t>Word examples: enter, entrance, endoscope, endoscopic surgery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3709116"/>
            <a:ext cx="4527206" cy="301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27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Meaning: above, upon, on</a:t>
            </a:r>
          </a:p>
          <a:p>
            <a:r>
              <a:rPr lang="en-US" sz="3200" dirty="0" smtClean="0"/>
              <a:t>Word Examples: epicenter, epidermis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745" y="3522038"/>
            <a:ext cx="4466428" cy="2468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109" y="3787676"/>
            <a:ext cx="3573350" cy="240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77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Exo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Meaning; outside, beyond</a:t>
            </a:r>
          </a:p>
          <a:p>
            <a:r>
              <a:rPr lang="en-US" sz="2800" dirty="0" smtClean="0"/>
              <a:t>Word Examples: exodus, exosphere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120" y="2014761"/>
            <a:ext cx="4011165" cy="4011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436" y="4121239"/>
            <a:ext cx="2952005" cy="239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70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Meaning: produce, offspring</a:t>
            </a:r>
          </a:p>
          <a:p>
            <a:r>
              <a:rPr lang="en-US" sz="3200" dirty="0" smtClean="0"/>
              <a:t>Word examples: genetics, generations, generate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537" y="3500568"/>
            <a:ext cx="2709057" cy="3123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597" y="3500568"/>
            <a:ext cx="3586163" cy="35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3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686" y="134424"/>
            <a:ext cx="9905998" cy="597096"/>
          </a:xfrm>
        </p:spPr>
        <p:txBody>
          <a:bodyPr/>
          <a:lstStyle/>
          <a:p>
            <a:r>
              <a:rPr lang="en-US" dirty="0" smtClean="0"/>
              <a:t>Daily Fixes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718159"/>
              </p:ext>
            </p:extLst>
          </p:nvPr>
        </p:nvGraphicFramePr>
        <p:xfrm>
          <a:off x="801649" y="806824"/>
          <a:ext cx="10650071" cy="5583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3981"/>
                <a:gridCol w="2358034"/>
                <a:gridCol w="5428056"/>
              </a:tblGrid>
              <a:tr h="9572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Suffixes, Roots, Prefixes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Meaning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Picture of a Word Example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38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572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38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572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38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875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Hemo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Meaning: Blood</a:t>
            </a:r>
          </a:p>
          <a:p>
            <a:r>
              <a:rPr lang="en-US" sz="2800" dirty="0" smtClean="0"/>
              <a:t>Word Examples: hemophilia, hemorrhage, hemoglobin (found in red blood cells, carries oxygen from lungs to body tissues)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211" y="4009087"/>
            <a:ext cx="3418695" cy="284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26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Meaning: Different</a:t>
            </a:r>
          </a:p>
          <a:p>
            <a:r>
              <a:rPr lang="en-US" sz="4000" dirty="0" smtClean="0"/>
              <a:t>Word Examples: heterogeneous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496" y="618518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536" y="3885798"/>
            <a:ext cx="2047875" cy="2228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037" y="4301678"/>
            <a:ext cx="15335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97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 or </a:t>
            </a:r>
            <a:r>
              <a:rPr lang="en-US" dirty="0" err="1" smtClean="0"/>
              <a:t>Homeo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Meaning: sameness, constant</a:t>
            </a:r>
          </a:p>
          <a:p>
            <a:r>
              <a:rPr lang="en-US" sz="3600" dirty="0" smtClean="0"/>
              <a:t>Word example: homogeneous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779" y="2249487"/>
            <a:ext cx="17621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31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47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08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12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sz="6000" dirty="0" err="1" smtClean="0"/>
              <a:t>ist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182812"/>
            <a:ext cx="9905999" cy="354171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Meaning: one who…</a:t>
            </a:r>
          </a:p>
          <a:p>
            <a:r>
              <a:rPr lang="en-US" sz="4800" dirty="0" smtClean="0"/>
              <a:t>Word Examples: artist, conformist, racist, psychologist, scientist</a:t>
            </a:r>
            <a:endParaRPr lang="en-US" sz="4800" dirty="0"/>
          </a:p>
        </p:txBody>
      </p:sp>
      <p:sp>
        <p:nvSpPr>
          <p:cNvPr id="4" name="AutoShape 2" descr="data:image/jpeg;base64,/9j/4AAQSkZJRgABAQAAAQABAAD/2wCEAAkGBxMTEhUUExQWFRUWFxwaFxgYGBgaHRUdHRocHRsfHBwcHCggHBolHRgXIjEiJSksLi4uGB8zODMsNygtLiwBCgoKDg0OGhAQGywkHyUsLCwsLC8sLCwsLCwsLCwsLCwsLCwsLCwsLCwsLCwsLCwsLCwsLCwsLCwsLCwsLCwsLP/AABEIANEA8gMBIgACEQEDEQH/xAAcAAACAgMBAQAAAAAAAAAAAAAFBgQHAAMIAgH/xABNEAACAQIEAgYGBggEAggHAAABAgMAEQQFEiEGMRMiQVFhcQcyUoGRoRQjkrHB0RUzQlNicqLwgrLS4SQ0F0NzdJPT4vEIFkRUZIPC/8QAGgEAAgMBAQAAAAAAAAAAAAAAAgMAAQQFBv/EADERAAICAQMCAwYGAwEBAAAAAAABAhEDBBIhEzEyQVEiUmGBkfAFFCNCcaEVM9GxNP/aAAwDAQACEQMRAD8ArgV9r6BWVis7Jhr7WAV6UVRaR6Wp/D2dNg8Qk6IrkBhZiQLFd9x21DC0L4g/Vj+b8DVY/Gi8r2422WovpWY88KvulP4rU7CeloKd8IfdJ/6a59vX0Oe8/GtdZPeOd1sXuf2dHH0xJ/8Aavf+cflVacf5h+kZI3C9FoVgQTqvdr9w2qvumb2j8TX0Yh/ab4mq25Pe/onUw+5/YbGRn2x8DRPI8G0HS76ukQrsSLXB3tYg86VBi39tvia+/TZPbb7Rq8nVyLbJqv4LhPBF2ov6hzDcOkOpLqVBBIsQSKLZpgjKqgEC3h593nSeMfJ7bfaNfRmMv7x/tGh/V9V9Biy6dR206fxGTL8txMTArNa3IapABfwFTMOMdG4kixWh13BBkNtrcmBHI91KC5pMOUr/AGjXr9LTfvX+0aHZku7ROpp6qn9RyzTEZjibDEYtZQNrFRcA87HR4Cgk2QSa7hk+f5UKXNpx/wBa/wAa+jN5/wB43xov1fVE36fjiXHxDkOR7WZ7X7het8WWsilQ9wTe1iPfS4c3n/eN8a+fpab943xqqy+qL36f0Yyrl5Dag1mve+4t/ZqasZWxVyHG1/l+JpN/S037xqm4V8bLvGszjvRGb7hU/W9UTfp/RhHF5dIzBrqbc7k3NEcHhFtZyB5A7fPlQfF4HMoxqeOdRa5uhFh47UJ/S0/7xqqsvqgt+n91jTicCxUAOp3ubgjkLdlEMum6FkYBdSte4APMdgYEX3PO/ZSK2bzfvG+Nazmc37x/iaiWb1RTy6f3WMeOw7Mb6gT1eY5BRYbW32qVg2RAA3eblQAd1sCCwYXB7bUnnMJfbb4mvP02T22+JolHLd7getp/dYYfBkHVcHcdlu4cqv8AwMBGGgAVtsPFfqnsjHLbeubcNinZgCzEX7TXX2BRRDCN9QhXy2QUWKLUvaB1GaM8a2KlYsAN7H9LVlFmdSb3/pP+qsrVtMNnOYrK+1hFcs7dHoCvYHKvAFbVFDYUUeqFcQD6sfzD7jRYUPzqLUgF7dYb+4/GrxeNFaj/AFMWQK9aKZsrTCRWLKJX7nuR9kWA996JdHgJWF4gjHn0ZOke7tPlW+jjpoR1UVsCCmHGZFDuY2JFhbrC4Pbcd393qBlWSSzzdCrRo2nUDLIsakeDMbG/cKpxYcWvMHGMV9XD3Fx32pgz/gvFYWEzSmAoCAdE8bnc2HVBufdWZCYujw4ZluZ2ZrkbKq7X8zQ00SU4+QAODO3jf5V8bD25024B4GXBlmQEYiQSXIB0FiwLeHjQviZ42iwzxldRVw4W1wQ+2q3gapO3VFKSA8WDLAkdlYuEP9nuph4XWEJH0pTeUk6iNlRGPb2FrCiWEGH+iR36PpHSdz6upT+yD2jntVOdcUVuE04e3OsEIonnKLbDGO12gTUF9sEg3A7eVRZMLIouyMBy5VHIfBblaRHMArdgcuMrrGguzEADzr22DkA1FGCjttTBwhHCC7yo7gKdIUsvWte91327AO0+FUnfmFKO3uhhhw2CytSAqz4sbM8guqN7Mab8jzY3PdtRfL86nUiTEyMZGH1UZIAQW5kLa1+wbGkPGMyTNiJEVVveOMAAXt1SR3C1/E0Kw+dSLIJz1iW6wJ9be/uNNVGdtplkx5/iLOzvY6tja5S3I+K7m4PMeVJfFuHhmb6RAojvYTRjZQx/aUdgJ2I7/OvmNz7US6nZuXbbvG9RUxwfa1iQVbxHYfP8qjXBalyBOhry0Vb2G5rw9Ktj9qIzJWsitzmtTUxCMiRKyxLuvmPvrsSJAAnhGBy/hrkPIkvNGO91HxIrr+SMgnn6th8LVcPEy8irHH5kFIVsN+zu/wB6ypMMfVF+4fdWVoM5zBWVlZauRZ3qPY51tFeAK2ChbCSPopfznF3kK9i/2aPqaUMcpMjtY21nf30/Tq22ZddJqCSPLz3N+VScKkshKxAnyqDFGWIA5mrY4VwkcECi1mO7Xp+TJsRhwYXkfwFLIuG8YXGiMAntci3vuT91MXpA9H82FwMWJkkWSz2kVBYRh+VidyNQAPiaaMHiDqFqY89Rp8sxcZGonDuQOe6jUtvG60uOobdM1ZtIo47ic14h0OnSumygNvfUe1vC/dW7CORpaxNmsO65qHTJkWLhUYQMT1cSJJeqTZVIPv2vtWhyceUc6rBccNtrHtYEg76diK1Yk7KLfxA/zf8AtT1lmfYUzYGRj1lxGI6YaWP1UrkqeW9gx2G9BOK8ZDJhsAEa7xQvG/VI5SEqdxvsTQdRvhoJLkDYdTZLA7hgNu8862wDdbAmysvI8t9z3c6a8jzCARYDW4VolxIbY7AsrJyG/wC18KK5bnmBVcKsjr9XgsQW6rfrpW6o2G+w58t6p5mv2lbeSvcTdVhI7iV8r8j47fOtmJzCVgFfYDcdW16NZhh0kODQKxVMOBIdLDrEsSLkb9m9eM0wUYuFV9hzKvYcu0i1vfVySl7TRoxZJQVJkPE46UxhWACnY9W3zp94GywfQPpDkAyyN0X8qXU/E3+FKOe5cIGQBxICNVrnv3HrdveK15TmuIKKkSuEjeyxqSy2dibG/Lc8/GlZMSUWo8GiGVvIpTdjlm+URyqVb491J+P4NkRSyMCtes5mldzqBOhrGO97DsO2zXopkc0zalCLGu3Nd9xztfnyNLjugrsbOMJyqhF60ZKOP9vEVswBu+/ZRnjLBrE6shJIsSx3J8+zs5DahEDASBhsG7O69aoy3Kzn5MfTntJeYYNldu7n8ahtC/dTzlYwkkQ6eEuwVkDKbEFgoVgDtdbGtWZw5d0LjoXSTQgVwwsrAnUSt/2ht5il43vnsr5jnJqLfpX9ijl8AZD9WHO/tXFvI1oxUChTZbHvufzpv9HuVRzGUknSocdxIINjf3dvfWriXhwx4MYoD6tndOd7EMQL+B0t8Kt3u4OM8z6tc9wFwtFqxOHHfKg/qFdZYnD3JOph5Bq5NyNSGVhsR8tqZHzGb97IPKR/9VL/ADCxyZ6FaN5oKnVHQxwn8T/ZasrnQ4yX97L/AOJJ/qr7Rfnl6A/4t+9/QP6UdzfA1gmF+TfA0EXOZ/3jfL8qlx5xJ7X3VFo5PzK/PwXkwoJx4/ZNffpA/i+yaHfpl/a+Q/KvSZux5sR7lt91X+RkV/kYehOGJXx+y35VswsgEUtgXBckr+z6q+sCPPfwoKc3k9r+lfyqZledP0qAtYMwUkADnt+NWtLKCbQS12OTSaJ+SZWIcaykbaQydux32Pb3e6j+atMovHy91/nXiCIXDPfpFut++xNemxJJrLKdytmjHjSjSFtsViVZWDyb3vdrkW7xaw91NuIzLHDDI0b2V1Ysw9bSps4At3EX8DUXGBdGoip2HzYRZZjDZ7aCqOVsodrIQL94b5UW5SapF7HCLt8FejIATu59y2qRHkSe0w59nfQwZ/P7Q+yKIvjMasKzFQY25NpBt2b25U1QzvszMsujXeL+/mbUyFBazNcG42r2cgjNgXba9rW7d+6oEXEs/aV+yKlDiWa19rXte3+9X0dT6ovq6Fftf38ySmRoBYOx2tuPC1fTw+vPW17Acu7lUBuKp+wp9mvqcVz/AMH2f96nT1Xa0X1NB6P7+YZbAHVcOb99mv8A5q9tgWYENI2/aNX3FiKELxVL2hPgfzr2/FUtttH2T+dTpar1Qb1GgfdP6BA5Gpt9YwAHcOVD+AsboxDKxOi2q1+ZU93lf4UQwHEMzQyM+nkQLLY/EmkvDYlo5A45g/G/OpGOSnHJ3EZcuJTjPF2LDzEIzbLdhz27PPnW7DoQLjYUAjxcsulg91Ycyq3HeNuZonFiSiWJvbtNIlFrg3Rmn7QD4xmvbvJ+Qpeke2nyqRnWL6SQnsGwqG53HurXjVRo5Oee6bYz5MekBW5B7PP41Lx2U6j1j52B3/q8/jQvIYZGktGrM3MBQSfdTZmKYpBqeIoAtzrjcbjxNhzpclO/YNGGWLb+oBMFl4jXTqJ3v6g/OjeJzjVl7YExizEEybltpDILLe3NiL+NKknFcwPqJ/V+dazxXL7Cf1f6qV086d8WRQ/D1Lck7JuEwgQhQT27sAvZ33tUhnAO7Lt/EPzoLiOJJHXSVS3+L86hjMz7CfA/nVPTylzI0rXYoKodhn6dfaX4ispZ/SrewnwP51lV+VZP8jEgXqVFg5SFIjch9lIViGsbG22++21RKZchxk/1EUczq2q8Y1sAhZxuOxL2vfblXSg+TisX5LgkEEEbEHYg9tx31511sx2vpH6QkvqbWSbktc6rntN718wuFeR1SNWd2NlVQSWPgBzqt7JR4vTdwrwRNiYlxLSJBD0mlGcOxkZdzpVRy2tckb37qauE/QfiptL4xxh0P7C2aU+f7K/Enwpw9Ljrl+Gy9YECxRSlQo7ujPz5m/fQym64DgluViFmDFXNu81DXGb71uxE6u2tTdTuDUGXD6m6uxPzrnV6nZ+KJM2JkIstj4WJv8Kdckyp+gVcVEvRyHVodDpuLC/WJueXxpVnwCYVFklm65tojC8z23JPIDc2q0fRHjRi8FIkoDmHEMoJ7iFcW7R61vdWnDD9z7GbVZmobfNknJeEsuPVbCYQtz/Vxk/Ai/KtfHeCeDBpHl+FjdukCtGiqulNLX7QO4b358qYMVw0Bd4HMUtrBjdgNx2HyoHnMmMiY6wrR32kIDfHq7HzrS57XcTlqKa5KMx3o/zOSRnXL5EVjcKumyjw3qMfR5mnL6HJ/T/qq7l4qnQc0t3WA+4VpTjORmJ6CHY8yNz4jaq6r9A9vxOdcfgpIJGilRo5FNmVhYg+VXtwj6IsumweHnlaYtLErtaQKt2W+w032/Ck704YrpXwUxUB5MOS1re1sL2ubb861cNZqwwqgFjYdrNYWVtrXt203G9/wAn7JY0noSy4nUsk4UaeqHU3tz3K3u3y7Kh5j6FsCkZKyz6tSgdZTzkA5aOdjb4GlZc5cNGt32aMW1sBtc8r2qxvRmLw4nFG5YuVALMbBAOV+RJPyFHNOCvcDF7nQscW+jzB4HBzSK8zlRaMMy9eRjYXso6q8/GqJm9Y+ddIelXGmRNAFkRdR/iJU2HuH31zgULNYbknYeJNZFLc7NEo7Yon5XnEkIKgBlJvY9h8K84vNpJT1rAdwpyl9HkiYW4s05UtseWncqD36fnSCH8BTVhUufMiyzSq+D5K1eO2vWkk95NeQKFx28At27Lc9BQ/48sfVXDuSe7dB+dXvhsUrizW3AJvy617DzsOVc7+iWZzK6R+s0R7OzUCb7jYAVdOJmIwur1WdtanlpC2Ee38qigiMyRF7jT0N4TFkyYY/RZT2KoMbHnuu2k+Kn3GqD4p4axGAmMOJTS3NSN1cd6ntHzHbXYOX4jpI1ci1xc/jS36ROCYszw+hurMgJhk9ljbZu9DYX+NHfqJOSq+VY+c+hbM4Iy6iGe3NYWYt7g6Lf3b1XUkZUlWBBBsQRYgjmCOw1RDzWVlZUIWR6Qclw6iCPDYSOGWSUKDHK8gkDAaLarWvqHZe9KmMLwTOqgHoWK2cIfUOknne+pez3U75zmZeWDFRlmbU0yCQBm16LAbABiHG2w5Un/onEygfVMzyNYEo12dnF7XIAa535+6mVXINh7CejzEY/MZkhGiEMHeZrlUEiiQAb3ZrONvHe1X1wdwXhMtjCwpd22aVrF3Pn2DwG1S+G8uGEwkWHDamjjVSx5s1ud/MWHgAK34vGXSNh7a3+NLb5GKLClInph4dkx2XFYl1SxOJFX2rAhgPHST8KapMY4LWTWAexgDa3ZfY/GvOW5msjlNLqwF7MhH9W6n3Ghvkm043ixDoeqSKJYbiHELspW/fpF6cPTXwqMHjekjW0OJu69yvf6xfK5DD+Y91IEEZY2VST/CCT8qLbF8sKM5Lsyx+AeEYcxikxGMxUiMJhEAGQbFQSesp2uwG2wsasr0U4JMCmLjlmjDPin0anUF0WyqwF+216UuA5EgyxyF0SqRI4YWaRllIAYc9Nl2Hdeh3EmbyT4gzFCusadIBIACjYbcuqKZV8C5S55LzyvM1leRRLHIQxI0H1V2tfc3N78qnTsunrWKnY35G+2/hVKejjEOuOhTdblgQQRcFbkb9+kH/DVzMmpCO8/De9C1RYk8V5BHAVlVNUZazKT6pPID+E/LageHwqScxt2crA9nZ37+6rSzHCCWJ425MpH5fOqlyXN4muqEHT6y+zvb43BFA06tFIQ/S5ywH/dR99ecHgXiwsYkV0azXDKykC3cQD+0PiK8elZ7nA/90X76c+LcpxeKd2hjcxtEpRRyUNFELA+ake6naVWgczpipi4gkigE/rOXfZWttXQWS5cMNg44rC4Ua/Fm3b5k1SnDfCmJfMcOZIJOiWZXYsLAKoPO55FhYjuq+s2v0L6dyFNqvUPyJi72VD6ZsX0ShVN2kUX38bE/AWqqOGIVGOjL+qraie4d58NxTh6RsU0nQO17sh+AYgfL760+jfKQXkkffq2sfifwrFjfNG/JH2UW/lWB1vG1rqPmCP8AeufeNsg+h4/EYcCyq94/5G3W3kDb3V0lwi3RQRI3JgdJ9nckL5W5Uq+k7gE47H4KVdka8eIYc1RLuD7xrW/eRWvDk2PkyZFYoei3g4fR5MdKly3VgB9keu9vEjSD3X76rjirLfo+IdANr3X+U8vxrp3MMzjiRYMNGGCgIgA6igCwA9qw7tvGubON52fHS6jcq2nbltzt7yaXOblKw4xqIT9F8rHGLEpsZlMZ8iQT8hV/Z8nXjiXkAqgVzxwmWwuLwmIIsnSAE929t/jV+pmAkxBl5qimT5dX7xQRDkmN0TqgC32UfdW2JiRci3h93voVl8btZmU2522Fz3nv8KL0YhgDE8UwI7K0sYKkixYdhqoOMYsC+KmL4WE65C3SLNIGk1DVqsHIsd72Gxpaz2HRiJ1a5ZZXBJ7esd/fQ7F5s64cwqAF1q59XdtO21tXvBqsWZTk1XY6n4hoIafFCcXyywI/RTCwDdCBcA2+kHa/+CsqFheNQiKq4vEEKoA/4uFbgCw2MZI8idqyn8fA4/IkcMZbicXfROE6Fgy6tR6xv6ukHuJ7qs/gTK8f9J6TF4npY0B0rz6x7d1FrKD8RSp6K87jwMMs8iNIXYpHGlwZGstgCOX7W/hVqZBm8uKCNJB9HLCYLHrLmw6MAkntNzypbbURsFcglxZxAMJCs5UuC6rZSB61yNyDyZT7r0q8JccDGyPCIShJdl64ZRouxFtIN/zrV6RMSWwqJa4M6H+XZr38CTcedKHokOnMCe4Tf5aCK4DcqlRdzThUd+dxz86J5XIGjBB/2peilDRtcbajcUKw2JkGJQxMVBFu8Nb2h20DdMNxtUMnGORjF4Zk0gyL14ibbOAbe47g+dVdhsWAoFrEDcWta2xHnerdwebI79GxCyAXt7Q71Pb5c6rP0mYD6NielAtHOpbuAcW1fEWb41m1cXKCoyzhTsrPNM2xCzSxggRTtY2IJIUNtzutyx7jVmY7iyZMFC0U0gkUlZDZSFUXC2BU7WXn4VS+Hy9pXxMyyxRiElj0r2LElrBBY6m2O1N+YRFxAg0KCLP9a6tIGTU1gGKj9ochuyjtrdHwoLv3PuI4zxEOPXEFFxEzICC502YIyFurYX0Fhbl766A4ex4nj1hgytpKkciCoIIrljiuAtI2gdSKKNmOxIDaQdx2a2t766P9FMdsrwh2uYlP5VbdkXYbdX31RrZI2DzLGpY6HtJGbHdXJbn4HUPdV0QT6nYDkvPzPIfefeKW/SHBhujWTEsUB+rvqsDcEi+4vyPzoXKky65KE9KPPAj/APDj/GjWe4PMJRHPhxKysq7pyN405725qaX/AEnYuGSeEQSCRI4FjuO9SR+VOfAmZOqoVaXZT1UcqGCqTa3K502pmnyvHTSJOO5kn0U5ZjzmUb4lZFjjjdutsCSAo5Hf1quDOYuoxW4axBt5dvhQbgcYhwJp9QLpcqS1kuQQPXYEgX3FvIUXzfDu6Fb7Hwtar1GV5Z7mq/gmOO0pHjrLi02DQXs+tbdxBF/78aYOBMj0wi97kG58mtRfCZMs7x6zd4MQfgwGx+FNwy9Y9l5XJ+JvWSMaka5ZLjR4nj+qAHZa1SpNTR6GBJVQQ3tW5jz/ADr53VKk7KYxPcUM0x6w4ebE82F1T+G1jt41SmQZA+KxEhALHUd+QvuSb+dWpxpgZDhmhXfrNt2c7fdamLg3hyPDwrsC1tz39/xoZegcXXInZxwki4UxML/V7Ec9VhY+d71K9HcTSYEtI4DM4juSRfo2u1/eoFPOdYdHQqTp7jtzHLn47+6q/wA3zuDLmTCJG7IguZNQszuSz9neR8auMOSpTtFm5Ur/ALViOwhrg0UNIXDfE6hLiJmDb3V1IplwedmRgBCwueepD9xprTM7OcuJceJcRiJbaQ8jkA7EC5tcdhpQbDTsL9HIQe3SxBHwrrnCcKYKORpVw8fSMxYuyhjcm5ILXtv3VFkxDXNmIFzaxOw7Kzwjst+p0dbrFqVCMVSijkz9HzfupPsN+VZXV/Tv7TfaNZR9QwbWVPheDTHDEkU8yvG7OGbBSb6gRaxYjkad8ii6GKEPJK8kYk1OYSupnkDggFhYCwFqHQZ5jtBZsDj2CMUbo8QrEMNiNIYnY+FNpy/EkjTLiQLC95Yxa4v+1Fc91OcuKASadpgPijMMNFh5JZLBWkVbSRi7EqT1Bckm47KhejrOcBI8qIgjl6Nm0tGyuyi9yoYm/I7Ck/0yMwlw6Tzs3Rklo5GVtiRuNCAclYb91L0WY4GIo2Fl6GVHLdJJG7EggiwKrcc/nQpEdXdFzpmkIjYfXXPfhpdvhWrA5xBE2o9MT2Wws+39NV7iOOIumVlxpMNusn/Fh9W9rN3Xt86dchzaHEwa1lnYaiNSu4vy9vc2vRbI0Fvn5G3N8+wkm+qZGHInD4gW9+jb3VEz/jKN4I40mhaRN+knhnurbgaR0LAHSbajv4VuzWSNTEiy4zpJnCRqsgNz3ncdUXud+QNERwfiTzxRA/mn/wDOFClBEbyPuVhnEOUYmBx9IePGMVLSyKwjka51WRByJJsWF+VIGPxg1no2YpsBqFrW7gCa6Ofg3EdX/imYE7kNN1RYm5vPvuANu/uqjMx4ZxGCxmGXXG0ssgMZ61tXSaRquL21edW68iufMs/grg+CLDpiplZ5p4ypSULpCXGnqEbkhVbe9WVw8RHhwFUBUXqqoAAAvYADYCgmbyNZVcgsqqrEXsWAFyL72vRJJxHhGb+G32ur+NUNrgI5ALJYm7nrOe9m3Pu7PIUM9I+VLiMDIpUNoKyAEX9U7/03r3wlPrLnwFF5UDl0b1XUr7iCD99RoCXc5V45wSRdDpRVvrvpFr+rbb40e9Hcmt4lVmBuASeQv2/OkniDAPBiJYHJLROybnfqsQPiAD76n8F5e8mNw6KxUvMg6rAEjUNXI916ii6K3cnXiIEUAcgLChGYY1gCSLW+FFpWI5fG1/uodi5pFBJAI7xvb3UJcUJ/DWLRsfNpa/SxqxUctUZNyPEq/wDTTpiefvqpZ8/khzXD9LGg1yhdajZ1YFSRbzFweVqtfFHrVXmMZrc1sduVaZDUWLCMJTIz3BHKropA/PX3cd7EUaxE+hN9ttvdSrmGK1TED95b5gUR4pxIDBT3Gp3ICMbj7uS3qjrHwA3PyFK75fJOh6TrAsWZkKC2piy3VuYUEDY/siszbFBmiw1yDipBGSLHSnNyR3W5+F6O/REw0REi3lK8rmzdxBtZRVt+hQFweRpCrPg8aySJbWpjLR7+3p1DT2Fgpt4VKn4zjSNv0hhnCjYT4XVpc9nMra/n7qEjPnhmDRqInUg7lrkdq8/VI22q2Mn4hifAPidTaY1dpA5uUKgki4G47j3Wo7aAaRXGC9MOFhUosmIkW3V6aMEr/jEhJHneo59L+H/d397j5aap+aO7Fm7SS1vHc1Ej3PxoHH1ClcC6v+l7D/uv6m/8usqm9FZVbUB1WWVkHF6wpLuBqnlN9djYsCNyeW1eMZxyDq+sPWtuHJ7N99W1TcLGkbF0ARmvc7b3NzzHfUo4pjtrO/iPwFUEVTnuL6WUuN7jncnvobVpcf5VD+jocQVvN0hj1XNypMh63fYgW8Kq6iRTVGVf/odyjXl0TsbKXk+TEfhXP9X16McO36LieRiIF6Q2B3c62JA7vEmoXDuGspiSbO5HH6rAwBV7jJISLjxsrU8NmCszKvW0qCfebD8aRuD8HaKaUbdLKT7kFvvLUd4ahZllkblIwC/yr/6r/Cly7jlDiwr9M0MTzU9lAcx4fwU8iYiSIyPC14zrYaLHXbSGAPW3376M4hQbjn4UNjgkKkKhJJN9qZEGSIOYZgrtex5+FbOJMdpwAFraygHzb/8AmpT5AwGuV0jAFzc3P5fOq14g4nXFzjCwF/o+HJJka3WZtjpHYLAhb95NEwU7Hvg7OY4o5WdrAWAPee0V7lzmbEE9CGVR+16oHvPKgvDmRvibHT9WmwUED7+099WA2RI8YR10afV0MbDzB2J8alkbpnOHpgw9sxJuGZ4o2dl5M1rX8dlG/bUL0Xy9Hm2DYrcdLa1r+sCt/de/uqd6Q8WkuPl6NtaR2iVrW1aBY/O491MPoJjj/SRLesIH6Pzut7eOm/zpPU9qjRLS1j32dDE0MzOaS31dge4jn7+yiYBrzKCRyphkRQfGWZtLiYIzGEdZ11C1ivdbuvcVcuJPXPnVY8aYojOIWkRdKGO1hzXV2+RvVhY/E2POqXcY+xumkFQsdizyFazJtUOSYMbA3qMiBuVjXikB/eEn3En8Kn51hHmxJVdgLamPJRb+9qj8MxasSfAP82tTlPgE0OosGa5ueersP4VRb7ALG4bCQ4co/qkjsuxbvJ7/AJdlCJeIMNBFojJuB1PqyRbtDaiRt8xUvOMcsaKJx2FWUi96Q8TN0bXicleatyI7wR/d6YogthebGxOD02HSWJ/2h1WXtsCB1ZFPIi1xQnibGDCZXi445ekXEyRxxm1msdTOHHYwVbHsOx7akYTM0IIkjuG2JQ6du/TYqSOYtbekjjjHq8qwxvrSK5uLgFmte49oAAHuN6GUqRePE5uhKjU3/vurbl8JeRVHM3+404ejzAJLmECOgdD0mpWFwQInO4+FO0vo/wAKH+k4YtGEvqibrDcEdU3uOfaTyoIzsLPheN0Vj+in9msqyxlK91ZR7kZ6FvOsuaV0ZURwqsNLsQLt2+qeQvWnLMldJ0kMcSBQ19DMb3G2xFHlr1eqsKuTxx4h/RcTAmwmsRp25S73tzpCxeXRFOk3uXsQpFiLi9hbna9Wbxi2rJFBb1Zr2ub369tuQFr/ABpHynL2xASNL6lieXq89Wk9GB3m+9vKpFdw580feD8ifpDKcFPLpYGLqMUtvuw0EP2eFWNgMZMI2heMxByAFMfRhdRGqw0gcr8hQP0aY3EpKY51lUEHd79Ui1+e4G42pzzzFOxSAsSA7b35ahpX4a7/AAoU+Rm1JcDFkWCP0eNVBBZdRv2ajqNz/iosmCSOMB2sqrbntSpBmjnECNZCxEblV1HsA5eIF/hU3BvIz/Wgsukgi57bfOpSZbtcE2XiGFNkXV4nYfmaD5rnE8vVjGI35CIFB9oi5qbLlCXsGYatgWAsD2bDs7KnQ4Ix6N+a2J7iPwplAKhDxuAnVHklWa1tzIzyfeSAKU+GMrmYO6Qs4LlgVXVzNgTbe1h209ccZ+0cTQjd5BpsOe55e+j/AKNOG/oOGsxvJIdTEm9geSjuUXPxqFPgzhHLXhGty2ph6trAeffTJmBBiZ22CAvsbbqCd/Ct0pPMG4PPtt40g+lPNcVh8txAbR9YUjDJcdVyQxtfmQLe+qYK5Zz5JIWJY82JJ95vR/gF3GY4TozZumUXHcTZh5FbilpX8DRrg7GdHjsK/K08fzYA/fWauTsua2NfA61rKovjn0m4ufFHC5c4iiFx0pHWe3rEE30p3WFzRbhPhbHJollzSYSSNcAuzgnc20MdLbDl3d1blhk1fkeeyZ4QdN8kn0lpGcdCtusEu3kTt9xopi8Tq3FAON1k+mLJIBfo41LLfSWF72vy58j31NgkulBTXc0RkpRtBhDdajQYT6waLkns57+ArTPmccMJdz/Kotdvj2eNL03HCgNoVlbv1kH3FbG9aMWjy5FaXAierxw48yx8py9cHEztYyve/huSAPAX3NJWaZ5iGkYM52O1thQrJfSI07rh8SbOdo5Ljr/wPtz7j29u/M3jYR6xW4ty7fjSZ4njltkNhNTjuQBnYyhxI7FrXUkk2IN7eANB9VhvRPNMQFHIL4VmRMFl1EXYcjz0/wC9DZKGLhXgssdeKBW6kpERudju/d/Lz76oWZdLFe4kfA2rqXK8UTpAYsb8j87e6qc9HnCcONxOLM0busbmyo+ht3YHmLN2bXHvpUlZpwz2W2QfRCL5knhFIf6bfjVw/Rwkc6mwuAV8rn7gRtQzB8L5XBebDTaXUlWWScLyPWUhlJB25bHbnWZnmxZNEbwAFFLqGV9LML6bttfb31FjZWXKpuzR0a91fKAHEN+9j/8ADT86yi2MTaBzSbnzr0ppFzDixyx6JQq32Lbk/gKK8OcRdMdEgAfsI5H8jUorzG7jidP0RDHq63Sk6bHt6S5J5dwFSvRPk6jEQrIA+vDtI1+1m0fcLD3UvcWuHhjjjMpbpUV0ZSI9WgspV+W6k3HPqmn70fYe2Lg09YLhFBI/Zuo5+9be+rQUg9nGBlhxgkiw7zxzKFYIUBjIAFusQAhUffSpxCWXEMORUda1yFJ5Lq5XsV8+jNW+RtVcZfIumeJwplLuzF7HVa4va1jyJI7NVC0kHj3T7dkJEZnglXEqptG4IJsAx7Rzubi499XCOKcHYEypcj3jzpHm4fSRUMbmKSwIK7B9t7j1b37CKG43h+JR9YXvc7h7C/by2oYtrgbKClyyy14gwTH9cnvNS/p+HYXEsfgdS/nVNrkWG5jW3/7Xt8iKF5hgMPps6iyqSSSx57KOe5vf4UyxbxryLOwvDMBx6SvKJXVS6qoFgSdIPM35mmrMcQkKlrbnkSCRfxIrnrh6B4UdoTJD0gt1WZGKg3G6m4uey9a//m/McGxMeJkdb3KTMZR4313227CPOgWRN0OyaPJGKkXvDisXIbIIwvtLpYD4Md6V/TiFjyoqWJZ5owCebEEk/IGvno943jxdi8ccOII2VT1ZR2lL7K3Za5NA/wD4jMYNODivuWke3kFUfeaOXYzJe0kUspr2jkEEGxBuD3VqBr7es501LgsTgjopjJiH3aJH6i+2R1W7gt7m3fRvP8RLPg8FKvWMbsjaedyuxPiQDVa8N50+EkLKNSuLOvtDsPmN6tLhCcMgYIWikTUFZfW0uVHbtZtQBvyrtaXPj6PL9pM87rdLkefdXsvzBuYZhMVSRCSWUJKh36y+qxBPathf+Gi+ExYEKPupYWIPYfyrziA1zfBwp/ErNfwvc276FzYqfRYKqrz23+BH4UbyQzra1VC4Yp4Xa5B/Ek00k31pAFgbKCLL+yADyFt6BSBmbSgJY8gOZojm66bEuXYgE+Z7PGinD2X6VL7a2Ui5t1bjkPxp+bP0Ypd2Kw4OpL4CdxDkEsaQuSGaRS2hQSUHYS3Knvh/ilpMEDPfpYz0bXH6za6t522PiKm5nghLoAPVUcuzlb8KDYvBFDa21cnJllN2zqQgocIiMHmfU3VF9qPZeyIbm5+VCOktYVLw2IF+ylDEP+TZlsLbDw2v5nnSnkU75fmmLTDlDHLeWzg2ILKdIINxZpHF9+XKiGRuXcItHMoyKKXE4lZNPSKsRUixNjrLeNtVtxbzosbipLcuAMqnse3uVLxXgJGlkMsdhI7OP2huS2x7xelWbKO0KfHY1fvDfDIxqpNiUdI1ZtMZNul2tquLHQb8rA7do5sk3A2CYWERX+V3HyvanzeLfxdGSPW29lZygcvb2W+y35VldQn0b4T2pvtj8qyp+h6v6Fbs/ur6nJ5FFeGYC2IQjkpuaaJuFEdizG2/LvorgMpWIWWw8v751ks1pcjBmvD+rDYYQuJMRiZ0m6LYFUjwzxX5+oDbc23cCn/0eZZ9HjYSMnTNpBANyAouB4+sx2qu8A2EhxErPiZUkMEWoaBdNlssepTqVgATYc6KvxZiY1C4eJzt+smtqPbcooA5fdU9lKxOTNtlyW/ekDirC4eGctLJInS9YBYw252IBve5PZ40owcRY9jczOu/JAqjn4DvotBmOIe3SMGbsd40Zl5EWJHLw8aHiQOD8QqXs2vkM+IyRIoR9aSNWm5AGk3I7+wi1Jedp0UqwqhkMis7NGGZAbgC5tYMbE2B7B30xjMEkyx0Fy6hZDcbXdlY79u7GhGXsSoNu3soo0a4Z3KNgRDImv6qQ9q2RiPEGw22oX9Hmdtbwyi52Xo37O07dn51Yccb8rH/AN9qwwyEA7+IBHlROF8DsWp6cr22IP0fFMerDKbc7RufjZTUFuF8ViXCfRphdtyY3UW8yAKurhBNLSrvc6TvbxFM1LWNRYzLr8mRVRR8fAWMiCssLG1tlK3HiNxuK3+lDhfMsZHgwIOnljV9boUWwYrpB1MOt1bm21XTWUbMnUkcrn0aZsP/AKKT7UX+utGC4CzKVmVMJJqQXIfShtuBYORcXB3HdXV5NA8VhD9OixC2K9E8TkC/MhxdgeqBp7ju3ZQ7EM/MTOWcZkmJiYpJBKjDmCh/s+6rs4TwJXDRaUB0YZFN9QsxAc+ruGBY32p/xOIwU50O8DkbWYoSPIH8Kj4jJogp6NEVbfsgi2++6cqKEEiTzSlxJFd4yFiCG9YqRuTzKkC/hciqwm4DzFGCEW7uvYb1fGCwKRydI4Dhb2Gu9jYb2YC/OhbvN9LE7MFGrV1i4Fu7ZSL2+6mbWxDZVizIN3kUEAKBqG1hY/dUfNcgxOJAxGHs0VhGSrgdYbkfAinTjXh/C4nHYaSMNGmKm6OawFlI/bBHIsAR52pp4llg6JMNCVhiiA0ruL7eA+Z76PJJ5HbFxW1UiveFcPLgVZMWdLSaWju17oNQ235XvtUrNM4iI2cH3075oMLi8CYZj9bBGXjdQbpYXtqI7bWI5H3VTcuPQbhCR/EB+BoEh0X6m/F5rrfSH0KADdbEsTfa5BAAt86l5PiNWoFtWliLm1yDYjltyNDMK+JDalwuzDZSLMbbdUHf5UROIk1B4owCV66MwUMB4m1mF+fjUSRW5WP+R41MPC0zXa3MLYsBexIUkE2FzYbm216NYDg9sXjoMweQrFHGCgQsjSNe41bAhB2g2J5cr1D4E4WdtM2NgRDqHRxFgx7wz2PwX3nuqxpMcV5p39vd7qB/ALe6onAV9qPhZ2Ym62t433rcxtVAHqsr5qrKhCkYMjkbmNPmfwFFMLwpf1nI8v8Ac0HXiSUctI91eZ+M5kRm1LsDfq+FAotsbwibmfDIGMOIXroI40VWtqBVdJZuzsHK9asDkpxeIIdpFVixKKkVwbBSSzA3223qBkXGAYgufh2e7nTuvHkES21jkOfPf51vWlpcLkw2lJyC+H4Jw4Fz0jvbmxUe32IAP+sf4+Ar6nB4CaUfomvcFRq+IkJvSrjfSlF2EnyBoNP6VreqrHzIH41a0WRlSyQfcZ24VxOF1MMQrYVIVDoVAdtAuSdrdl7A1Dh4ghAI0k77bDbfxodlvpIbGFsNoW8sciqbkm+hiBytvah30WT2Bb4/KkZcLwvazRgknHgbRnsLHYOv9+dSIsdG1xr8rj8aWsJI+x0Kdx2f70YhnP7oWt93/vSxjJs0crG8MzRGwuyhTcX5WZD291aovpYNjjcQfJIPxSt0AJBCxoPeTz376+uZLA6V79j7j21CI+CTE2P/ABk9+7o4PwTurwUlPPEym+28cX+msxaSKAdPMgXHv/C4+FegOwTHfcdW9u3vq0myWR5cu1bGY37NUMRv8RXyTIJWjdI8VLFrUq2iKJTYjkLDbuvsd9qlpjFBt0rMRz6pAN/NqNxfzWFh3/nRbGU5v1K/T0dTRwhzmmJC3sUKhreYMlq94DhOZBrjzSdLG20UCb+999qsjCSfVvYg29rYbeflUfFTXsCsDKdyCU/1W2qRjzTF5JTS9liXjs4bDaVxU7YzUDoJSJdNue8R3PLn3UVyOaKaIOsMzjUdJFlItzBDMARfwr5nSB9KpHANyOq0Ktudhs5v8K2cOwvFGQ0mizHYlT9wrz+uzZY6lxg5JL6djq6bFCelU5JbvvyNOdL9HAcKI47lpDIsbsAvW6gDAqw33Fz4Up5nxFBK5ME8SoVAOxJJ/wAR2Hup94gjklw7CKJJ20PpJKdVith6zAVQ2IwWL1EMIgQbH63B8/ca6eDNJ4Iu+Xd/U4+p3qbiuEvvzLf4XwWHxIxAWSKUmFQQNYKEqQSxtsDbkL8qS82ykYZngeBA4Gxv6w5gg6dwf75Vv9HuJnw7S6jGA6qNnw29jysrX3vb4018eEPh8K5VdW69mw08r9160YpuS5Kwy3JpkaHP8PETFOJlaNF6t2AXTZbar20k2IbxrxnebYbCqkskLtvcBZSV1G/MWs1gKVs/4kQMpKhtUboTcg2PRkBrD9kqfjSljsY0jlzIASSbC4G5pc3GP8mLZiS3K9xbS+lnBFw2mRdxe6nbl3XqXmHpXwSna737lawPYeXxqkdR/e/OvJY/vB8aV1ZBdabfd/fyLqHphwqiygnxIbfvPKosvppivtGp97/6arLJMpMzXaSyA72IufKvuFw8DW1SFVNwGKkkutrgAEk+svZv2UyG+XIzH1J9pP8Ar/hZX/TXH+5X7Tf6aykNMrwth9dfbmIp7Hy6tZR7Z+o3pZve/wDP+GrF86Hy+q/8rfdX2spmPxL+TVLswVD6/vormXMfyrX2sru4/Ec6fhAeJqHWVlPQzH2GngP/AJuLzb/I1WpB2+77qysrl/iPjj/Bpwdmbz6o8vxopFyH99hrKyuehrJi+t7h+NfIuTf4/wAaysqyj3iv1B/lH30If118h/lr7WUzGUyP2t/g++jsPqfH/NX2srQL8yTP/wAvP/If8ppVzX/qvM/5DWVlBh/2lZfCKOX/APP4X/tfwqz84/VHz/OsrK4n4n/9OQ6Wi/04/vzNGV/qh5n8K5j4j/5vEf8AbP8A5zWVlN0vhF6rxnzJf10X/aJ/mFXtmf8AyOF8j/krKytmPuY14mVnmPrj3/cKjPWVlZcviOXLyNRrU1ZWUsOI45B+rTz/ABpbT9fh/wCZPuWsrK2Q7GzT+EZ8u/VR/wAi/wCUV9rKymmo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9525" y="-1666875"/>
            <a:ext cx="38576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112" y="376423"/>
            <a:ext cx="3323823" cy="287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7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Meaning: study</a:t>
            </a:r>
          </a:p>
          <a:p>
            <a:r>
              <a:rPr lang="en-US" sz="4400" dirty="0" smtClean="0"/>
              <a:t>Word examples: biology, psychology, sociology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84" y="0"/>
            <a:ext cx="3189936" cy="332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63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Meaning: break, loosen</a:t>
            </a:r>
          </a:p>
          <a:p>
            <a:r>
              <a:rPr lang="en-US" sz="3200" dirty="0" smtClean="0"/>
              <a:t>Word Examples</a:t>
            </a:r>
            <a:r>
              <a:rPr lang="en-US" sz="3200" dirty="0"/>
              <a:t>: </a:t>
            </a:r>
            <a:r>
              <a:rPr lang="en-US" sz="3200" u="sng" dirty="0"/>
              <a:t>electrolysis</a:t>
            </a:r>
            <a:r>
              <a:rPr lang="en-US" sz="3200" dirty="0"/>
              <a:t> (the passage of an electric current through an electrolyte with subsequent migration of positively and negatively charged ions to the negative and positive </a:t>
            </a:r>
            <a:r>
              <a:rPr lang="en-US" sz="3200" dirty="0" smtClean="0"/>
              <a:t>electrodes</a:t>
            </a:r>
            <a:r>
              <a:rPr lang="en-US" sz="3200" dirty="0"/>
              <a:t>)</a:t>
            </a:r>
            <a:r>
              <a:rPr lang="en-US" sz="3200" dirty="0" smtClean="0"/>
              <a:t>, </a:t>
            </a:r>
            <a:r>
              <a:rPr lang="en-US" sz="3200" u="sng" dirty="0" smtClean="0"/>
              <a:t>paralysis (</a:t>
            </a:r>
            <a:r>
              <a:rPr lang="en-US" sz="3200" dirty="0"/>
              <a:t>a loss or impairment of voluntary movement in a body part, caused by injury or disease of the nerves, brain, or spinal </a:t>
            </a:r>
            <a:r>
              <a:rPr lang="en-US" sz="3200" dirty="0" smtClean="0"/>
              <a:t>cord), </a:t>
            </a:r>
            <a:r>
              <a:rPr lang="en-US" sz="3200" u="sng" dirty="0" smtClean="0"/>
              <a:t>analysis </a:t>
            </a:r>
            <a:endParaRPr lang="en-US" sz="32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365" y="202685"/>
            <a:ext cx="2016215" cy="258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07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Meaning: large</a:t>
            </a:r>
          </a:p>
          <a:p>
            <a:r>
              <a:rPr lang="en-US" dirty="0" smtClean="0"/>
              <a:t>Word Examples: macroscopic, macro biology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408" y="3753547"/>
            <a:ext cx="3909678" cy="23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42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A- or an-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Meaning: no, not, without</a:t>
            </a:r>
          </a:p>
          <a:p>
            <a:r>
              <a:rPr lang="en-US" sz="3600" dirty="0" smtClean="0"/>
              <a:t>Examples: anonymous, anaerobic, anemia, anarchy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664" y="3635413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95" y="3783050"/>
            <a:ext cx="28575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1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Meaning: small</a:t>
            </a:r>
          </a:p>
          <a:p>
            <a:r>
              <a:rPr lang="en-US" sz="4400" dirty="0" smtClean="0"/>
              <a:t>Word examples: microbiology, microscope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052" y="256505"/>
            <a:ext cx="2801624" cy="2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23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Meaning: one</a:t>
            </a:r>
          </a:p>
          <a:p>
            <a:r>
              <a:rPr lang="en-US" sz="4400" dirty="0" smtClean="0"/>
              <a:t>Word examples: monotheistic, monogamous, monoclonal (produced by, being, or composed of cells derived from a single cell)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003" y="726584"/>
            <a:ext cx="2893408" cy="289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82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Path-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Meaning: disease</a:t>
            </a:r>
          </a:p>
          <a:p>
            <a:r>
              <a:rPr lang="en-US" sz="4400" dirty="0" smtClean="0"/>
              <a:t>Word examples: pathogen (a specific agent causing a disease), pathology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931" y="283667"/>
            <a:ext cx="3241786" cy="286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Phag</a:t>
            </a:r>
            <a:r>
              <a:rPr lang="en-US" sz="4800" dirty="0" smtClean="0"/>
              <a:t>-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Meaning: to eat</a:t>
            </a:r>
          </a:p>
          <a:p>
            <a:r>
              <a:rPr lang="en-US" sz="4800" dirty="0" smtClean="0"/>
              <a:t>Word examples: phagocyte (a cell that eats and destroys foreign material)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268" y="-1"/>
            <a:ext cx="3820732" cy="334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Meaning: light</a:t>
            </a:r>
          </a:p>
          <a:p>
            <a:r>
              <a:rPr lang="en-US" sz="4800" dirty="0" smtClean="0"/>
              <a:t>Word Examples: </a:t>
            </a:r>
            <a:r>
              <a:rPr lang="en-US" sz="4800" dirty="0" smtClean="0">
                <a:solidFill>
                  <a:srgbClr val="FF0000"/>
                </a:solidFill>
              </a:rPr>
              <a:t>photo</a:t>
            </a:r>
            <a:r>
              <a:rPr lang="en-US" sz="4800" dirty="0" smtClean="0"/>
              <a:t>synthesis, photography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476" y="0"/>
            <a:ext cx="4125130" cy="343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Phyll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Meaning: leaf</a:t>
            </a:r>
          </a:p>
          <a:p>
            <a:r>
              <a:rPr lang="en-US" sz="4800" dirty="0" smtClean="0"/>
              <a:t>Word examples: chloro</a:t>
            </a:r>
            <a:r>
              <a:rPr lang="en-US" sz="4800" dirty="0" smtClean="0">
                <a:solidFill>
                  <a:srgbClr val="FF0000"/>
                </a:solidFill>
              </a:rPr>
              <a:t>phyll</a:t>
            </a:r>
            <a:r>
              <a:rPr lang="en-US" sz="4800" dirty="0" smtClean="0"/>
              <a:t> (green color found in plant cells)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37" y="482622"/>
            <a:ext cx="1847850" cy="2466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50" y="691599"/>
            <a:ext cx="3851118" cy="256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Pod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u="sng" dirty="0" smtClean="0"/>
              <a:t>Meaning</a:t>
            </a:r>
            <a:r>
              <a:rPr lang="en-US" sz="4400" dirty="0" smtClean="0"/>
              <a:t>: Foot</a:t>
            </a:r>
          </a:p>
          <a:p>
            <a:r>
              <a:rPr lang="en-US" sz="4400" u="sng" dirty="0" smtClean="0"/>
              <a:t>Word Examples</a:t>
            </a:r>
            <a:r>
              <a:rPr lang="en-US" sz="4400" dirty="0" smtClean="0"/>
              <a:t>: </a:t>
            </a:r>
            <a:r>
              <a:rPr lang="en-US" sz="4400" dirty="0" smtClean="0">
                <a:solidFill>
                  <a:srgbClr val="FF0000"/>
                </a:solidFill>
              </a:rPr>
              <a:t>pod</a:t>
            </a:r>
            <a:r>
              <a:rPr lang="en-US" sz="4400" dirty="0" smtClean="0"/>
              <a:t>ium, </a:t>
            </a:r>
            <a:r>
              <a:rPr lang="en-US" sz="4400" dirty="0" smtClean="0">
                <a:solidFill>
                  <a:srgbClr val="FF0000"/>
                </a:solidFill>
              </a:rPr>
              <a:t>pod</a:t>
            </a:r>
            <a:r>
              <a:rPr lang="en-US" sz="4400" dirty="0" smtClean="0"/>
              <a:t>iatrist (guess the meaning of a podiatrist based on your knowledge of </a:t>
            </a:r>
            <a:r>
              <a:rPr lang="en-US" sz="4400" b="1" dirty="0" smtClean="0"/>
              <a:t>pod</a:t>
            </a:r>
            <a:r>
              <a:rPr lang="en-US" sz="4400" dirty="0" smtClean="0"/>
              <a:t> and </a:t>
            </a:r>
            <a:r>
              <a:rPr lang="en-US" sz="4400" b="1" dirty="0" err="1" smtClean="0"/>
              <a:t>ist</a:t>
            </a:r>
            <a:r>
              <a:rPr lang="en-US" sz="4400" dirty="0" smtClean="0"/>
              <a:t>)</a:t>
            </a:r>
          </a:p>
          <a:p>
            <a:r>
              <a:rPr lang="en-US" sz="4400" dirty="0" smtClean="0"/>
              <a:t>Draw your own picture for podiatrist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2875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Poly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u="sng" dirty="0" smtClean="0"/>
              <a:t>Meaning</a:t>
            </a:r>
            <a:r>
              <a:rPr lang="en-US" sz="4400" dirty="0" smtClean="0"/>
              <a:t>: many</a:t>
            </a:r>
          </a:p>
          <a:p>
            <a:r>
              <a:rPr lang="en-US" sz="4400" u="sng" dirty="0" smtClean="0"/>
              <a:t>Word examples</a:t>
            </a:r>
            <a:r>
              <a:rPr lang="en-US" sz="4400" dirty="0" smtClean="0"/>
              <a:t>: come up with a  one of your own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Poly</a:t>
            </a:r>
            <a:r>
              <a:rPr lang="en-US" sz="4400" dirty="0" smtClean="0"/>
              <a:t>theism, </a:t>
            </a:r>
            <a:r>
              <a:rPr lang="en-US" sz="4400" dirty="0" smtClean="0">
                <a:solidFill>
                  <a:srgbClr val="FF0000"/>
                </a:solidFill>
              </a:rPr>
              <a:t>poly</a:t>
            </a:r>
            <a:r>
              <a:rPr lang="en-US" sz="4400" dirty="0" smtClean="0"/>
              <a:t>nomial, </a:t>
            </a:r>
            <a:r>
              <a:rPr lang="en-US" sz="4400" dirty="0" smtClean="0">
                <a:solidFill>
                  <a:srgbClr val="FF0000"/>
                </a:solidFill>
              </a:rPr>
              <a:t>poly</a:t>
            </a:r>
            <a:r>
              <a:rPr lang="en-US" sz="4400" dirty="0" smtClean="0"/>
              <a:t>gamy, </a:t>
            </a:r>
            <a:r>
              <a:rPr lang="en-US" sz="4400" dirty="0" smtClean="0">
                <a:solidFill>
                  <a:srgbClr val="FF0000"/>
                </a:solidFill>
              </a:rPr>
              <a:t>poly</a:t>
            </a:r>
            <a:r>
              <a:rPr lang="en-US" sz="4400" dirty="0" smtClean="0"/>
              <a:t>gon, </a:t>
            </a:r>
            <a:r>
              <a:rPr lang="en-US" sz="4400" dirty="0" smtClean="0">
                <a:solidFill>
                  <a:srgbClr val="FF0000"/>
                </a:solidFill>
              </a:rPr>
              <a:t>poly</a:t>
            </a:r>
            <a:r>
              <a:rPr lang="en-US" sz="4400" dirty="0" smtClean="0"/>
              <a:t>phony</a:t>
            </a:r>
          </a:p>
        </p:txBody>
      </p:sp>
    </p:spTree>
    <p:extLst>
      <p:ext uri="{BB962C8B-B14F-4D97-AF65-F5344CB8AC3E}">
        <p14:creationId xmlns:p14="http://schemas.microsoft.com/office/powerpoint/2010/main" val="172392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/>
              <a:t>Uni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Meaning: one</a:t>
            </a:r>
          </a:p>
          <a:p>
            <a:r>
              <a:rPr lang="en-US" sz="4000" dirty="0" smtClean="0"/>
              <a:t>Word Examples: </a:t>
            </a:r>
            <a:r>
              <a:rPr lang="en-US" sz="4000" dirty="0" smtClean="0">
                <a:solidFill>
                  <a:srgbClr val="FF0000"/>
                </a:solidFill>
              </a:rPr>
              <a:t>uni</a:t>
            </a:r>
            <a:r>
              <a:rPr lang="en-US" sz="4000" dirty="0" smtClean="0"/>
              <a:t>fied, </a:t>
            </a:r>
            <a:r>
              <a:rPr lang="en-US" sz="4000" dirty="0" smtClean="0">
                <a:solidFill>
                  <a:srgbClr val="FF0000"/>
                </a:solidFill>
              </a:rPr>
              <a:t>uni</a:t>
            </a:r>
            <a:r>
              <a:rPr lang="en-US" sz="4000" dirty="0" smtClean="0"/>
              <a:t>sex, </a:t>
            </a:r>
            <a:r>
              <a:rPr lang="en-US" sz="4000" dirty="0" smtClean="0">
                <a:solidFill>
                  <a:srgbClr val="FF0000"/>
                </a:solidFill>
              </a:rPr>
              <a:t>uni</a:t>
            </a:r>
            <a:r>
              <a:rPr lang="en-US" sz="4000" dirty="0" smtClean="0"/>
              <a:t>cellular (consisting of a single cell), </a:t>
            </a:r>
            <a:r>
              <a:rPr lang="en-US" sz="4000" dirty="0" smtClean="0">
                <a:solidFill>
                  <a:srgbClr val="FF0000"/>
                </a:solidFill>
              </a:rPr>
              <a:t>uni</a:t>
            </a:r>
            <a:r>
              <a:rPr lang="en-US" sz="4000" dirty="0" smtClean="0"/>
              <a:t>form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324" y="252479"/>
            <a:ext cx="4134655" cy="273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Zoo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Meaning: animal</a:t>
            </a:r>
          </a:p>
          <a:p>
            <a:r>
              <a:rPr lang="en-US" sz="4800" dirty="0" smtClean="0"/>
              <a:t>Word Examples: </a:t>
            </a:r>
            <a:r>
              <a:rPr lang="en-US" sz="4800" dirty="0" smtClean="0">
                <a:solidFill>
                  <a:srgbClr val="FF0000"/>
                </a:solidFill>
              </a:rPr>
              <a:t>zoo</a:t>
            </a:r>
            <a:r>
              <a:rPr lang="en-US" sz="4800" dirty="0" smtClean="0"/>
              <a:t>logy, </a:t>
            </a:r>
            <a:r>
              <a:rPr lang="en-US" sz="4800" dirty="0" smtClean="0">
                <a:solidFill>
                  <a:srgbClr val="FF0000"/>
                </a:solidFill>
              </a:rPr>
              <a:t>zoo</a:t>
            </a:r>
            <a:r>
              <a:rPr lang="en-US" sz="4800" dirty="0" smtClean="0"/>
              <a:t>geography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387" y="281478"/>
            <a:ext cx="4176062" cy="423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Meaning: needing oxygen or air</a:t>
            </a:r>
          </a:p>
          <a:p>
            <a:r>
              <a:rPr lang="en-US" sz="3600" dirty="0" smtClean="0"/>
              <a:t>Word Examples: aerobic, anaerobic, aerodynamic, </a:t>
            </a:r>
            <a:r>
              <a:rPr lang="en-US" sz="3600" dirty="0" err="1" smtClean="0"/>
              <a:t>aeropuerto</a:t>
            </a:r>
            <a:endParaRPr lang="en-US" sz="3600" dirty="0" smtClean="0"/>
          </a:p>
          <a:p>
            <a:endParaRPr lang="en-US" sz="36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664" y="4020344"/>
            <a:ext cx="28575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746" y="4358481"/>
            <a:ext cx="28575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0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Pro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u="sng" dirty="0" smtClean="0"/>
              <a:t>Meaning</a:t>
            </a:r>
            <a:r>
              <a:rPr lang="en-US" sz="4400" dirty="0" smtClean="0"/>
              <a:t>: first, before</a:t>
            </a:r>
          </a:p>
          <a:p>
            <a:r>
              <a:rPr lang="en-US" sz="4400" u="sng" dirty="0" smtClean="0"/>
              <a:t>Word examples</a:t>
            </a:r>
            <a:r>
              <a:rPr lang="en-US" sz="4400" dirty="0" smtClean="0"/>
              <a:t>: </a:t>
            </a:r>
            <a:r>
              <a:rPr lang="en-US" sz="4400" dirty="0" smtClean="0">
                <a:solidFill>
                  <a:srgbClr val="FF0000"/>
                </a:solidFill>
              </a:rPr>
              <a:t>pro</a:t>
            </a:r>
            <a:r>
              <a:rPr lang="en-US" sz="4400" dirty="0" smtClean="0"/>
              <a:t>karyote, prototype, </a:t>
            </a:r>
            <a:r>
              <a:rPr lang="en-US" sz="4400" dirty="0" smtClean="0">
                <a:solidFill>
                  <a:srgbClr val="FF0000"/>
                </a:solidFill>
              </a:rPr>
              <a:t>pro</a:t>
            </a:r>
            <a:r>
              <a:rPr lang="en-US" sz="4400" dirty="0" smtClean="0"/>
              <a:t>trude, </a:t>
            </a:r>
            <a:r>
              <a:rPr lang="en-US" sz="4400" dirty="0" smtClean="0">
                <a:solidFill>
                  <a:srgbClr val="FF0000"/>
                </a:solidFill>
              </a:rPr>
              <a:t>pro</a:t>
            </a:r>
            <a:r>
              <a:rPr lang="en-US" sz="4400" dirty="0" smtClean="0"/>
              <a:t>tect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175" y="214802"/>
            <a:ext cx="3477162" cy="397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Meaning: false</a:t>
            </a:r>
          </a:p>
          <a:p>
            <a:r>
              <a:rPr lang="en-US" sz="4000" dirty="0" smtClean="0"/>
              <a:t>Word Examples: </a:t>
            </a:r>
            <a:r>
              <a:rPr lang="en-US" sz="4000" dirty="0" smtClean="0">
                <a:solidFill>
                  <a:srgbClr val="FF0000"/>
                </a:solidFill>
              </a:rPr>
              <a:t>pseudo</a:t>
            </a:r>
            <a:r>
              <a:rPr lang="en-US" sz="4000" dirty="0" smtClean="0"/>
              <a:t>nym, </a:t>
            </a:r>
            <a:r>
              <a:rPr lang="en-US" sz="4000" dirty="0" smtClean="0">
                <a:solidFill>
                  <a:srgbClr val="FF0000"/>
                </a:solidFill>
              </a:rPr>
              <a:t>pseudo</a:t>
            </a:r>
            <a:r>
              <a:rPr lang="en-US" sz="4000" dirty="0" smtClean="0"/>
              <a:t>science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394" y="1"/>
            <a:ext cx="2728531" cy="3333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2" y="4246808"/>
            <a:ext cx="2087585" cy="256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Re-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Meaning: back, again</a:t>
            </a:r>
          </a:p>
          <a:p>
            <a:r>
              <a:rPr lang="en-US" sz="5400" dirty="0" smtClean="0"/>
              <a:t>Think of some of your own word examples. Choose one to draw a picture with.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231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-Scope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u="sng" dirty="0" smtClean="0"/>
              <a:t>Meaning:</a:t>
            </a:r>
            <a:r>
              <a:rPr lang="en-US" sz="4800" dirty="0" smtClean="0"/>
              <a:t> instrument for visual examination</a:t>
            </a:r>
          </a:p>
          <a:p>
            <a:r>
              <a:rPr lang="en-US" sz="4800" u="sng" dirty="0" smtClean="0"/>
              <a:t>Word examples</a:t>
            </a:r>
            <a:r>
              <a:rPr lang="en-US" sz="4800" dirty="0" smtClean="0"/>
              <a:t>: micro</a:t>
            </a:r>
            <a:r>
              <a:rPr lang="en-US" sz="4800" dirty="0" smtClean="0">
                <a:solidFill>
                  <a:srgbClr val="FF0000"/>
                </a:solidFill>
              </a:rPr>
              <a:t>scope</a:t>
            </a:r>
            <a:r>
              <a:rPr lang="en-US" sz="4800" dirty="0" smtClean="0"/>
              <a:t>, tele</a:t>
            </a:r>
            <a:r>
              <a:rPr lang="en-US" sz="4800" dirty="0" smtClean="0">
                <a:solidFill>
                  <a:srgbClr val="FF0000"/>
                </a:solidFill>
              </a:rPr>
              <a:t>scope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602" y="386253"/>
            <a:ext cx="23431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8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-stasis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Meaning: staying</a:t>
            </a:r>
          </a:p>
          <a:p>
            <a:r>
              <a:rPr lang="en-US" sz="4400" dirty="0" smtClean="0"/>
              <a:t>Word examples: homeo</a:t>
            </a:r>
            <a:r>
              <a:rPr lang="en-US" sz="4400" dirty="0" smtClean="0">
                <a:solidFill>
                  <a:srgbClr val="FF0000"/>
                </a:solidFill>
              </a:rPr>
              <a:t>stasis</a:t>
            </a:r>
            <a:r>
              <a:rPr lang="en-US" sz="4400" dirty="0" smtClean="0"/>
              <a:t> (regulating the body)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209" y="286240"/>
            <a:ext cx="3162232" cy="316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Syn</a:t>
            </a:r>
            <a:r>
              <a:rPr lang="en-US" sz="5400" dirty="0" smtClean="0"/>
              <a:t>-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Meaning: together, with</a:t>
            </a:r>
          </a:p>
          <a:p>
            <a:r>
              <a:rPr lang="en-US" sz="4400" dirty="0" smtClean="0"/>
              <a:t>Word examples: </a:t>
            </a:r>
            <a:r>
              <a:rPr lang="en-US" sz="4400" dirty="0" smtClean="0">
                <a:solidFill>
                  <a:srgbClr val="FF0000"/>
                </a:solidFill>
              </a:rPr>
              <a:t>syn</a:t>
            </a:r>
            <a:r>
              <a:rPr lang="en-US" sz="4400" dirty="0" smtClean="0"/>
              <a:t>ergy, </a:t>
            </a:r>
            <a:r>
              <a:rPr lang="en-US" sz="4400" dirty="0" smtClean="0">
                <a:solidFill>
                  <a:srgbClr val="FF0000"/>
                </a:solidFill>
              </a:rPr>
              <a:t>syn</a:t>
            </a:r>
            <a:r>
              <a:rPr lang="en-US" sz="4400" dirty="0" smtClean="0"/>
              <a:t>onyms, photo</a:t>
            </a:r>
            <a:r>
              <a:rPr lang="en-US" sz="4400" dirty="0" smtClean="0">
                <a:solidFill>
                  <a:srgbClr val="FF0000"/>
                </a:solidFill>
              </a:rPr>
              <a:t>syn</a:t>
            </a:r>
            <a:r>
              <a:rPr lang="en-US" sz="4400" dirty="0" smtClean="0"/>
              <a:t>thesis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853" y="195753"/>
            <a:ext cx="5949807" cy="1761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879" y="3940936"/>
            <a:ext cx="3160476" cy="263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2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Meaning: across</a:t>
            </a:r>
          </a:p>
          <a:p>
            <a:r>
              <a:rPr lang="en-US" sz="3600" dirty="0" smtClean="0"/>
              <a:t>Word examples: think of your own examples and draw a picture</a:t>
            </a:r>
          </a:p>
          <a:p>
            <a:r>
              <a:rPr lang="en-US" sz="3600" dirty="0" smtClean="0"/>
              <a:t>Scientific words: </a:t>
            </a:r>
            <a:r>
              <a:rPr lang="en-US" sz="3600" dirty="0" smtClean="0">
                <a:solidFill>
                  <a:srgbClr val="FF0000"/>
                </a:solidFill>
              </a:rPr>
              <a:t>trans</a:t>
            </a:r>
            <a:r>
              <a:rPr lang="en-US" sz="3600" dirty="0" smtClean="0"/>
              <a:t>dermal (medicine taken through absorption of the skin); </a:t>
            </a:r>
            <a:r>
              <a:rPr lang="en-US" sz="3600" dirty="0" smtClean="0">
                <a:solidFill>
                  <a:srgbClr val="FF0000"/>
                </a:solidFill>
              </a:rPr>
              <a:t>trans</a:t>
            </a:r>
            <a:r>
              <a:rPr lang="en-US" sz="3600" dirty="0" smtClean="0"/>
              <a:t>fuse, </a:t>
            </a:r>
            <a:r>
              <a:rPr lang="en-US" sz="3600" dirty="0" smtClean="0">
                <a:solidFill>
                  <a:srgbClr val="FF0000"/>
                </a:solidFill>
              </a:rPr>
              <a:t>trans</a:t>
            </a:r>
            <a:r>
              <a:rPr lang="en-US" sz="3600" dirty="0" smtClean="0"/>
              <a:t>lucent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901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Troph</a:t>
            </a:r>
            <a:r>
              <a:rPr lang="en-US" sz="5400" dirty="0" smtClean="0"/>
              <a:t>-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Meaning: nurture, feed</a:t>
            </a:r>
          </a:p>
          <a:p>
            <a:r>
              <a:rPr lang="en-US" sz="4400" dirty="0" smtClean="0"/>
              <a:t>Word example: </a:t>
            </a:r>
            <a:r>
              <a:rPr lang="en-US" sz="4400" dirty="0" smtClean="0">
                <a:solidFill>
                  <a:srgbClr val="FF0000"/>
                </a:solidFill>
              </a:rPr>
              <a:t>troph</a:t>
            </a:r>
            <a:r>
              <a:rPr lang="en-US" sz="4400" dirty="0" smtClean="0"/>
              <a:t>ic (of or relating to nutrition)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482" y="115887"/>
            <a:ext cx="3140701" cy="289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Amphi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Meaning: both, doubly</a:t>
            </a:r>
          </a:p>
          <a:p>
            <a:r>
              <a:rPr lang="en-US" sz="3600" dirty="0" smtClean="0"/>
              <a:t>Word Examples: amphibian, amphibious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544" y="591040"/>
            <a:ext cx="2857500" cy="1533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147" y="4020344"/>
            <a:ext cx="2857500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01" y="4020344"/>
            <a:ext cx="28575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4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Meaning: against</a:t>
            </a:r>
          </a:p>
          <a:p>
            <a:r>
              <a:rPr lang="en-US" sz="3600" dirty="0" smtClean="0"/>
              <a:t>Word Examples: antifreeze, antibody, antisocial 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36" y="367844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2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Anthro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Meaning: human</a:t>
            </a:r>
          </a:p>
          <a:p>
            <a:r>
              <a:rPr lang="en-US" sz="3600" dirty="0" smtClean="0"/>
              <a:t>Word Examples: philanthropist, anthropology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70" y="3622674"/>
            <a:ext cx="3554730" cy="265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6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Meaning: self, own</a:t>
            </a:r>
          </a:p>
          <a:p>
            <a:r>
              <a:rPr lang="en-US" sz="3600" dirty="0" smtClean="0"/>
              <a:t>Word Examples: autobiography, automobile, autogenic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41" y="4170213"/>
            <a:ext cx="28575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Bi-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Meaning: two</a:t>
            </a:r>
          </a:p>
          <a:p>
            <a:r>
              <a:rPr lang="en-US" sz="3200" dirty="0" smtClean="0"/>
              <a:t>Word Examples: bicycle, biannually, bicentennial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0" y="4020344"/>
            <a:ext cx="2857500" cy="2305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452" y="4182269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53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TC104033919[[fn=Circuit]]</Template>
  <TotalTime>477</TotalTime>
  <Words>748</Words>
  <Application>Microsoft Office PowerPoint</Application>
  <PresentationFormat>Widescreen</PresentationFormat>
  <Paragraphs>157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Times New Roman</vt:lpstr>
      <vt:lpstr>Trebuchet MS</vt:lpstr>
      <vt:lpstr>Tw Cen MT</vt:lpstr>
      <vt:lpstr>Circuit</vt:lpstr>
      <vt:lpstr>Daily Fixes</vt:lpstr>
      <vt:lpstr>Daily Fixes</vt:lpstr>
      <vt:lpstr>A- or an-</vt:lpstr>
      <vt:lpstr>Aero-</vt:lpstr>
      <vt:lpstr>Amphi-</vt:lpstr>
      <vt:lpstr>Anti- </vt:lpstr>
      <vt:lpstr>Anthro-</vt:lpstr>
      <vt:lpstr>Auto-</vt:lpstr>
      <vt:lpstr>Bi-</vt:lpstr>
      <vt:lpstr>Bio-</vt:lpstr>
      <vt:lpstr>Chlor-</vt:lpstr>
      <vt:lpstr>Chromo-</vt:lpstr>
      <vt:lpstr>Cyto, Cyte</vt:lpstr>
      <vt:lpstr>Di or Bi</vt:lpstr>
      <vt:lpstr>Ecto-</vt:lpstr>
      <vt:lpstr>En- or endo-</vt:lpstr>
      <vt:lpstr>Epi-</vt:lpstr>
      <vt:lpstr>Exo-</vt:lpstr>
      <vt:lpstr>Gen-</vt:lpstr>
      <vt:lpstr>Hemo-</vt:lpstr>
      <vt:lpstr>Hetero-</vt:lpstr>
      <vt:lpstr>Homo or Homeo</vt:lpstr>
      <vt:lpstr>hypo</vt:lpstr>
      <vt:lpstr>hyper</vt:lpstr>
      <vt:lpstr>iso</vt:lpstr>
      <vt:lpstr>-ist</vt:lpstr>
      <vt:lpstr>Logy</vt:lpstr>
      <vt:lpstr>-Lysis</vt:lpstr>
      <vt:lpstr>Macro-</vt:lpstr>
      <vt:lpstr>Micro-</vt:lpstr>
      <vt:lpstr>Mono-</vt:lpstr>
      <vt:lpstr>Path-</vt:lpstr>
      <vt:lpstr>Phag-</vt:lpstr>
      <vt:lpstr>Photo-</vt:lpstr>
      <vt:lpstr>Phyll</vt:lpstr>
      <vt:lpstr>Pod</vt:lpstr>
      <vt:lpstr>Poly</vt:lpstr>
      <vt:lpstr>Uni</vt:lpstr>
      <vt:lpstr>Zoo</vt:lpstr>
      <vt:lpstr>Pro</vt:lpstr>
      <vt:lpstr>Pseudo</vt:lpstr>
      <vt:lpstr>Re-</vt:lpstr>
      <vt:lpstr>-Scope</vt:lpstr>
      <vt:lpstr>-stasis</vt:lpstr>
      <vt:lpstr>Syn-</vt:lpstr>
      <vt:lpstr>trans</vt:lpstr>
      <vt:lpstr>Troph-</vt:lpstr>
    </vt:vector>
  </TitlesOfParts>
  <Company>Nampa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Fixes</dc:title>
  <dc:creator>Heins, Carolyn (Carly)</dc:creator>
  <cp:lastModifiedBy>Hedrick, Casey</cp:lastModifiedBy>
  <cp:revision>44</cp:revision>
  <dcterms:created xsi:type="dcterms:W3CDTF">2014-08-13T22:10:51Z</dcterms:created>
  <dcterms:modified xsi:type="dcterms:W3CDTF">2014-10-03T20:04:22Z</dcterms:modified>
</cp:coreProperties>
</file>