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9" r:id="rId2"/>
    <p:sldId id="256" r:id="rId3"/>
    <p:sldId id="273" r:id="rId4"/>
    <p:sldId id="257" r:id="rId5"/>
    <p:sldId id="258" r:id="rId6"/>
    <p:sldId id="259" r:id="rId7"/>
    <p:sldId id="260" r:id="rId8"/>
    <p:sldId id="274" r:id="rId9"/>
    <p:sldId id="261" r:id="rId10"/>
    <p:sldId id="262" r:id="rId11"/>
    <p:sldId id="275" r:id="rId12"/>
    <p:sldId id="264" r:id="rId13"/>
    <p:sldId id="265" r:id="rId14"/>
    <p:sldId id="266" r:id="rId15"/>
    <p:sldId id="267" r:id="rId16"/>
    <p:sldId id="268" r:id="rId17"/>
    <p:sldId id="269" r:id="rId18"/>
    <p:sldId id="270" r:id="rId19"/>
    <p:sldId id="277" r:id="rId20"/>
    <p:sldId id="271" r:id="rId21"/>
    <p:sldId id="272" r:id="rId22"/>
    <p:sldId id="263"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3" d="100"/>
          <a:sy n="43" d="100"/>
        </p:scale>
        <p:origin x="66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27F9AF44-4E91-4A2A-8438-7C2FD8FE5D3D}" type="datetimeFigureOut">
              <a:rPr lang="en-US" smtClean="0"/>
              <a:pPr/>
              <a:t>3/31/2015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76CA330-7179-4A5A-9C2D-9A8EA2618F2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7F9AF44-4E91-4A2A-8438-7C2FD8FE5D3D}"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CA330-7179-4A5A-9C2D-9A8EA2618F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7F9AF44-4E91-4A2A-8438-7C2FD8FE5D3D}"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CA330-7179-4A5A-9C2D-9A8EA2618F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7F9AF44-4E91-4A2A-8438-7C2FD8FE5D3D}"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CA330-7179-4A5A-9C2D-9A8EA2618F2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7F9AF44-4E91-4A2A-8438-7C2FD8FE5D3D}"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CA330-7179-4A5A-9C2D-9A8EA2618F2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7F9AF44-4E91-4A2A-8438-7C2FD8FE5D3D}"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CA330-7179-4A5A-9C2D-9A8EA2618F2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27F9AF44-4E91-4A2A-8438-7C2FD8FE5D3D}" type="datetimeFigureOut">
              <a:rPr lang="en-US" smtClean="0"/>
              <a:pPr/>
              <a:t>3/31/2015</a:t>
            </a:fld>
            <a:endParaRPr lang="en-US"/>
          </a:p>
        </p:txBody>
      </p:sp>
      <p:sp>
        <p:nvSpPr>
          <p:cNvPr id="27" name="Slide Number Placeholder 26"/>
          <p:cNvSpPr>
            <a:spLocks noGrp="1"/>
          </p:cNvSpPr>
          <p:nvPr>
            <p:ph type="sldNum" sz="quarter" idx="11"/>
          </p:nvPr>
        </p:nvSpPr>
        <p:spPr/>
        <p:txBody>
          <a:bodyPr rtlCol="0"/>
          <a:lstStyle/>
          <a:p>
            <a:fld id="{C76CA330-7179-4A5A-9C2D-9A8EA2618F2A}"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27F9AF44-4E91-4A2A-8438-7C2FD8FE5D3D}" type="datetimeFigureOut">
              <a:rPr lang="en-US" smtClean="0"/>
              <a:pPr/>
              <a:t>3/31/2015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C76CA330-7179-4A5A-9C2D-9A8EA2618F2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F9AF44-4E91-4A2A-8438-7C2FD8FE5D3D}" type="datetimeFigureOut">
              <a:rPr lang="en-US" smtClean="0"/>
              <a:pPr/>
              <a:t>3/31/2015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6CA330-7179-4A5A-9C2D-9A8EA2618F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7F9AF44-4E91-4A2A-8438-7C2FD8FE5D3D}"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CA330-7179-4A5A-9C2D-9A8EA2618F2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7F9AF44-4E91-4A2A-8438-7C2FD8FE5D3D}"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CA330-7179-4A5A-9C2D-9A8EA2618F2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7F9AF44-4E91-4A2A-8438-7C2FD8FE5D3D}" type="datetimeFigureOut">
              <a:rPr lang="en-US" smtClean="0"/>
              <a:pPr/>
              <a:t>3/31/2015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76CA330-7179-4A5A-9C2D-9A8EA2618F2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3/13-16/15</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Today we will be taking our end of quarter test.  Please make sure that your binders are in order so they can be checked.  This should include genetic inheritance notes, normal Punnett square problems (seed color etc.), incomplete dominance notes, alien family lab, blood type Punnett squares, human heredity notes, sex linked problems, Cracking the Code of Life Questions, Exploring Human traits lab (brown sheet), fruit fly lab, gene and chromosome mutation notes, and genetic engineering stay and stray</a:t>
            </a:r>
            <a:endParaRPr lang="en-US" dirty="0"/>
          </a:p>
        </p:txBody>
      </p:sp>
    </p:spTree>
    <p:extLst>
      <p:ext uri="{BB962C8B-B14F-4D97-AF65-F5344CB8AC3E}">
        <p14:creationId xmlns:p14="http://schemas.microsoft.com/office/powerpoint/2010/main" val="2142836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Binomial Nomenclature</a:t>
            </a:r>
            <a:endParaRPr lang="en-US" dirty="0"/>
          </a:p>
        </p:txBody>
      </p:sp>
      <p:sp>
        <p:nvSpPr>
          <p:cNvPr id="3" name="Content Placeholder 2"/>
          <p:cNvSpPr>
            <a:spLocks noGrp="1"/>
          </p:cNvSpPr>
          <p:nvPr>
            <p:ph idx="1"/>
          </p:nvPr>
        </p:nvSpPr>
        <p:spPr/>
        <p:txBody>
          <a:bodyPr/>
          <a:lstStyle/>
          <a:p>
            <a:r>
              <a:rPr lang="en-US" i="1" dirty="0" err="1" smtClean="0"/>
              <a:t>Ursus</a:t>
            </a:r>
            <a:r>
              <a:rPr lang="en-US" i="1" dirty="0" smtClean="0"/>
              <a:t> </a:t>
            </a:r>
            <a:r>
              <a:rPr lang="en-US" i="1" dirty="0" err="1" smtClean="0"/>
              <a:t>arctos</a:t>
            </a:r>
            <a:endParaRPr lang="en-US" i="1" dirty="0" smtClean="0"/>
          </a:p>
          <a:p>
            <a:r>
              <a:rPr lang="en-US" dirty="0" smtClean="0"/>
              <a:t>Grizzly Bear</a:t>
            </a:r>
            <a:endParaRPr lang="en-US" dirty="0"/>
          </a:p>
        </p:txBody>
      </p:sp>
      <p:pic>
        <p:nvPicPr>
          <p:cNvPr id="4" name="Picture 3" descr="Grizzly Bear.jpg"/>
          <p:cNvPicPr>
            <a:picLocks noChangeAspect="1"/>
          </p:cNvPicPr>
          <p:nvPr/>
        </p:nvPicPr>
        <p:blipFill>
          <a:blip r:embed="rId2" cstate="print"/>
          <a:stretch>
            <a:fillRect/>
          </a:stretch>
        </p:blipFill>
        <p:spPr>
          <a:xfrm>
            <a:off x="3338512" y="2505074"/>
            <a:ext cx="5195888" cy="3891901"/>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3/19-20/15</a:t>
            </a:r>
            <a:endParaRPr lang="en-US" dirty="0"/>
          </a:p>
        </p:txBody>
      </p:sp>
      <p:sp>
        <p:nvSpPr>
          <p:cNvPr id="3" name="Content Placeholder 2"/>
          <p:cNvSpPr>
            <a:spLocks noGrp="1"/>
          </p:cNvSpPr>
          <p:nvPr>
            <p:ph idx="1"/>
          </p:nvPr>
        </p:nvSpPr>
        <p:spPr/>
        <p:txBody>
          <a:bodyPr/>
          <a:lstStyle/>
          <a:p>
            <a:r>
              <a:rPr lang="en-US" dirty="0" smtClean="0"/>
              <a:t>What is the scientific name for humans?  What are the steps for writing it correctly?</a:t>
            </a:r>
          </a:p>
          <a:p>
            <a:endParaRPr lang="en-US" dirty="0" smtClean="0"/>
          </a:p>
          <a:p>
            <a:r>
              <a:rPr lang="en-US" dirty="0" smtClean="0"/>
              <a:t>Create a tree map describing the </a:t>
            </a:r>
            <a:r>
              <a:rPr lang="en-US" smtClean="0"/>
              <a:t>3 domains of life.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a:t>
            </a:r>
            <a:endParaRPr lang="en-US" dirty="0"/>
          </a:p>
        </p:txBody>
      </p:sp>
      <p:sp>
        <p:nvSpPr>
          <p:cNvPr id="3" name="Content Placeholder 2"/>
          <p:cNvSpPr>
            <a:spLocks noGrp="1"/>
          </p:cNvSpPr>
          <p:nvPr>
            <p:ph idx="1"/>
          </p:nvPr>
        </p:nvSpPr>
        <p:spPr/>
        <p:txBody>
          <a:bodyPr/>
          <a:lstStyle/>
          <a:p>
            <a:pPr marL="624078" indent="-514350">
              <a:buAutoNum type="arabicPeriod"/>
            </a:pPr>
            <a:r>
              <a:rPr lang="en-US" dirty="0" smtClean="0"/>
              <a:t>All living things are made of cells</a:t>
            </a:r>
          </a:p>
          <a:p>
            <a:pPr marL="624078" indent="-514350">
              <a:buAutoNum type="arabicPeriod"/>
            </a:pPr>
            <a:r>
              <a:rPr lang="en-US" dirty="0" smtClean="0"/>
              <a:t>All organisms are organized</a:t>
            </a:r>
          </a:p>
          <a:p>
            <a:pPr marL="624078" indent="-514350">
              <a:buAutoNum type="arabicPeriod"/>
            </a:pPr>
            <a:r>
              <a:rPr lang="en-US" dirty="0" smtClean="0"/>
              <a:t>All organisms obtain and use energy</a:t>
            </a:r>
          </a:p>
          <a:p>
            <a:pPr marL="624078" indent="-514350">
              <a:buAutoNum type="arabicPeriod"/>
            </a:pPr>
            <a:r>
              <a:rPr lang="en-US" dirty="0" smtClean="0"/>
              <a:t>All organisms try to maintain homeostasis</a:t>
            </a:r>
          </a:p>
          <a:p>
            <a:pPr marL="624078" indent="-514350">
              <a:buAutoNum type="arabicPeriod"/>
            </a:pPr>
            <a:r>
              <a:rPr lang="en-US" dirty="0" smtClean="0"/>
              <a:t>All organisms grow and develop</a:t>
            </a:r>
          </a:p>
          <a:p>
            <a:pPr marL="624078" indent="-514350">
              <a:buAutoNum type="arabicPeriod"/>
            </a:pPr>
            <a:r>
              <a:rPr lang="en-US" dirty="0" smtClean="0"/>
              <a:t>All living things reproduce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axonomic System.jpg"/>
          <p:cNvPicPr>
            <a:picLocks noChangeAspect="1"/>
          </p:cNvPicPr>
          <p:nvPr/>
        </p:nvPicPr>
        <p:blipFill>
          <a:blip r:embed="rId2" cstate="print"/>
          <a:stretch>
            <a:fillRect/>
          </a:stretch>
        </p:blipFill>
        <p:spPr>
          <a:xfrm>
            <a:off x="533400" y="1371600"/>
            <a:ext cx="7788349" cy="45720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Domains and 6 Kingdoms</a:t>
            </a:r>
            <a:endParaRPr lang="en-US" dirty="0"/>
          </a:p>
        </p:txBody>
      </p:sp>
      <p:sp>
        <p:nvSpPr>
          <p:cNvPr id="3" name="Content Placeholder 2"/>
          <p:cNvSpPr>
            <a:spLocks noGrp="1"/>
          </p:cNvSpPr>
          <p:nvPr>
            <p:ph sz="half" idx="1"/>
          </p:nvPr>
        </p:nvSpPr>
        <p:spPr/>
        <p:txBody>
          <a:bodyPr/>
          <a:lstStyle/>
          <a:p>
            <a:pPr>
              <a:buNone/>
            </a:pPr>
            <a:endParaRPr lang="en-US" dirty="0" smtClean="0"/>
          </a:p>
          <a:p>
            <a:endParaRPr lang="en-US" dirty="0" smtClean="0"/>
          </a:p>
          <a:p>
            <a:r>
              <a:rPr lang="en-US" dirty="0" err="1" smtClean="0"/>
              <a:t>Eukarya</a:t>
            </a:r>
            <a:endParaRPr lang="en-US" dirty="0" smtClean="0"/>
          </a:p>
          <a:p>
            <a:endParaRPr lang="en-US" dirty="0" smtClean="0"/>
          </a:p>
          <a:p>
            <a:pPr>
              <a:buNone/>
            </a:pPr>
            <a:endParaRPr lang="en-US" dirty="0" smtClean="0"/>
          </a:p>
          <a:p>
            <a:endParaRPr lang="en-US" dirty="0" smtClean="0"/>
          </a:p>
          <a:p>
            <a:r>
              <a:rPr lang="en-US" dirty="0" err="1" smtClean="0"/>
              <a:t>Archaea</a:t>
            </a:r>
            <a:endParaRPr lang="en-US" dirty="0" smtClean="0"/>
          </a:p>
          <a:p>
            <a:pPr>
              <a:buNone/>
            </a:pPr>
            <a:endParaRPr lang="en-US" dirty="0" smtClean="0"/>
          </a:p>
          <a:p>
            <a:r>
              <a:rPr lang="en-US" dirty="0" smtClean="0"/>
              <a:t>Bacteria</a:t>
            </a:r>
            <a:endParaRPr lang="en-US" dirty="0"/>
          </a:p>
        </p:txBody>
      </p:sp>
      <p:sp>
        <p:nvSpPr>
          <p:cNvPr id="4" name="Content Placeholder 3"/>
          <p:cNvSpPr>
            <a:spLocks noGrp="1"/>
          </p:cNvSpPr>
          <p:nvPr>
            <p:ph sz="half" idx="2"/>
          </p:nvPr>
        </p:nvSpPr>
        <p:spPr/>
        <p:txBody>
          <a:bodyPr/>
          <a:lstStyle/>
          <a:p>
            <a:pPr marL="566928" indent="-457200">
              <a:buAutoNum type="arabicPeriod"/>
            </a:pPr>
            <a:r>
              <a:rPr lang="en-US" dirty="0" err="1" smtClean="0"/>
              <a:t>Plantae</a:t>
            </a:r>
            <a:r>
              <a:rPr lang="en-US" dirty="0" smtClean="0"/>
              <a:t> (plants)</a:t>
            </a:r>
          </a:p>
          <a:p>
            <a:pPr marL="566928" indent="-457200">
              <a:buAutoNum type="arabicPeriod"/>
            </a:pPr>
            <a:r>
              <a:rPr lang="en-US" dirty="0" err="1" smtClean="0"/>
              <a:t>Animalia</a:t>
            </a:r>
            <a:r>
              <a:rPr lang="en-US" dirty="0" smtClean="0"/>
              <a:t> (animals)</a:t>
            </a:r>
          </a:p>
          <a:p>
            <a:pPr marL="566928" indent="-457200">
              <a:buAutoNum type="arabicPeriod"/>
            </a:pPr>
            <a:r>
              <a:rPr lang="en-US" dirty="0" err="1" smtClean="0"/>
              <a:t>Protista</a:t>
            </a:r>
            <a:r>
              <a:rPr lang="en-US" dirty="0" smtClean="0"/>
              <a:t> (microscopic living things)</a:t>
            </a:r>
          </a:p>
          <a:p>
            <a:pPr marL="566928" indent="-457200">
              <a:buAutoNum type="arabicPeriod"/>
            </a:pPr>
            <a:r>
              <a:rPr lang="en-US" dirty="0" smtClean="0"/>
              <a:t>Fungi</a:t>
            </a:r>
          </a:p>
          <a:p>
            <a:pPr marL="566928" indent="-457200">
              <a:buAutoNum type="arabicPeriod"/>
            </a:pPr>
            <a:endParaRPr lang="en-US" dirty="0" smtClean="0"/>
          </a:p>
          <a:p>
            <a:pPr marL="566928" indent="-457200">
              <a:buAutoNum type="arabicPeriod"/>
            </a:pPr>
            <a:r>
              <a:rPr lang="en-US" dirty="0" err="1" smtClean="0"/>
              <a:t>Archaebacteria</a:t>
            </a:r>
            <a:endParaRPr lang="en-US" dirty="0" smtClean="0"/>
          </a:p>
          <a:p>
            <a:pPr marL="566928" indent="-457200">
              <a:buAutoNum type="arabicPeriod"/>
            </a:pPr>
            <a:endParaRPr lang="en-US" dirty="0" smtClean="0"/>
          </a:p>
          <a:p>
            <a:pPr marL="566928" indent="-457200">
              <a:buAutoNum type="arabicPeriod"/>
            </a:pPr>
            <a:r>
              <a:rPr lang="en-US" dirty="0" err="1" smtClean="0"/>
              <a:t>Eubacteria</a:t>
            </a:r>
            <a:endParaRPr lang="en-US" dirty="0" smtClean="0"/>
          </a:p>
        </p:txBody>
      </p:sp>
      <p:cxnSp>
        <p:nvCxnSpPr>
          <p:cNvPr id="6" name="Straight Arrow Connector 5"/>
          <p:cNvCxnSpPr/>
          <p:nvPr/>
        </p:nvCxnSpPr>
        <p:spPr>
          <a:xfrm flipV="1">
            <a:off x="1905000" y="2438400"/>
            <a:ext cx="28194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905000" y="3200400"/>
            <a:ext cx="29718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905000" y="4495800"/>
            <a:ext cx="2895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1905000" y="5181600"/>
            <a:ext cx="28956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mains of life.jpg"/>
          <p:cNvPicPr>
            <a:picLocks noChangeAspect="1"/>
          </p:cNvPicPr>
          <p:nvPr/>
        </p:nvPicPr>
        <p:blipFill>
          <a:blip r:embed="rId2" cstate="print"/>
          <a:stretch>
            <a:fillRect/>
          </a:stretch>
        </p:blipFill>
        <p:spPr>
          <a:xfrm>
            <a:off x="1600200" y="838200"/>
            <a:ext cx="5791200" cy="57912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mains and Kingdoms.jpg"/>
          <p:cNvPicPr>
            <a:picLocks noChangeAspect="1"/>
          </p:cNvPicPr>
          <p:nvPr/>
        </p:nvPicPr>
        <p:blipFill>
          <a:blip r:embed="rId2" cstate="print"/>
          <a:stretch>
            <a:fillRect/>
          </a:stretch>
        </p:blipFill>
        <p:spPr>
          <a:xfrm>
            <a:off x="0" y="1600200"/>
            <a:ext cx="8487427" cy="35814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Domain is each of these kingdoms found in?</a:t>
            </a:r>
            <a:endParaRPr lang="en-US" dirty="0"/>
          </a:p>
        </p:txBody>
      </p:sp>
      <p:pic>
        <p:nvPicPr>
          <p:cNvPr id="4" name="Content Placeholder 3" descr="Kingdoms.jpg"/>
          <p:cNvPicPr>
            <a:picLocks noGrp="1" noChangeAspect="1"/>
          </p:cNvPicPr>
          <p:nvPr>
            <p:ph idx="1"/>
          </p:nvPr>
        </p:nvPicPr>
        <p:blipFill>
          <a:blip r:embed="rId2" cstate="print"/>
          <a:stretch>
            <a:fillRect/>
          </a:stretch>
        </p:blipFill>
        <p:spPr>
          <a:xfrm>
            <a:off x="2209800" y="2438400"/>
            <a:ext cx="5029200" cy="3685521"/>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Classification</a:t>
            </a:r>
            <a:endParaRPr lang="en-US" dirty="0"/>
          </a:p>
        </p:txBody>
      </p:sp>
      <p:sp>
        <p:nvSpPr>
          <p:cNvPr id="3" name="Content Placeholder 2"/>
          <p:cNvSpPr>
            <a:spLocks noGrp="1"/>
          </p:cNvSpPr>
          <p:nvPr>
            <p:ph sz="half" idx="1"/>
          </p:nvPr>
        </p:nvSpPr>
        <p:spPr/>
        <p:txBody>
          <a:bodyPr/>
          <a:lstStyle/>
          <a:p>
            <a:r>
              <a:rPr lang="en-US" dirty="0" smtClean="0"/>
              <a:t>Domain</a:t>
            </a:r>
          </a:p>
          <a:p>
            <a:r>
              <a:rPr lang="en-US" dirty="0" smtClean="0"/>
              <a:t>Kingdom</a:t>
            </a:r>
          </a:p>
          <a:p>
            <a:r>
              <a:rPr lang="en-US" dirty="0" smtClean="0"/>
              <a:t>Phylum</a:t>
            </a:r>
          </a:p>
          <a:p>
            <a:r>
              <a:rPr lang="en-US" dirty="0" smtClean="0"/>
              <a:t>Class</a:t>
            </a:r>
          </a:p>
          <a:p>
            <a:r>
              <a:rPr lang="en-US" dirty="0" smtClean="0"/>
              <a:t>Order </a:t>
            </a:r>
          </a:p>
          <a:p>
            <a:r>
              <a:rPr lang="en-US" dirty="0" smtClean="0"/>
              <a:t>Family </a:t>
            </a:r>
          </a:p>
          <a:p>
            <a:r>
              <a:rPr lang="en-US" dirty="0" smtClean="0"/>
              <a:t>Genus</a:t>
            </a:r>
          </a:p>
          <a:p>
            <a:r>
              <a:rPr lang="en-US" dirty="0" smtClean="0"/>
              <a:t>Species</a:t>
            </a:r>
            <a:endParaRPr lang="en-US" dirty="0"/>
          </a:p>
        </p:txBody>
      </p:sp>
      <p:sp>
        <p:nvSpPr>
          <p:cNvPr id="4" name="Content Placeholder 3"/>
          <p:cNvSpPr>
            <a:spLocks noGrp="1"/>
          </p:cNvSpPr>
          <p:nvPr>
            <p:ph sz="half" idx="2"/>
          </p:nvPr>
        </p:nvSpPr>
        <p:spPr/>
        <p:txBody>
          <a:bodyPr/>
          <a:lstStyle/>
          <a:p>
            <a:r>
              <a:rPr lang="en-US" u="sng" dirty="0" smtClean="0"/>
              <a:t>D</a:t>
            </a:r>
            <a:r>
              <a:rPr lang="en-US" dirty="0" smtClean="0"/>
              <a:t>umb</a:t>
            </a:r>
            <a:endParaRPr lang="en-US" u="sng" dirty="0" smtClean="0"/>
          </a:p>
          <a:p>
            <a:r>
              <a:rPr lang="en-US" u="sng" dirty="0" smtClean="0"/>
              <a:t>K</a:t>
            </a:r>
            <a:r>
              <a:rPr lang="en-US" dirty="0" smtClean="0"/>
              <a:t>ing</a:t>
            </a:r>
          </a:p>
          <a:p>
            <a:r>
              <a:rPr lang="en-US" u="sng" dirty="0" smtClean="0"/>
              <a:t>P</a:t>
            </a:r>
            <a:r>
              <a:rPr lang="en-US" dirty="0" smtClean="0"/>
              <a:t>hillip</a:t>
            </a:r>
          </a:p>
          <a:p>
            <a:r>
              <a:rPr lang="en-US" u="sng" dirty="0" smtClean="0"/>
              <a:t>C</a:t>
            </a:r>
            <a:r>
              <a:rPr lang="en-US" dirty="0" smtClean="0"/>
              <a:t>hases</a:t>
            </a:r>
          </a:p>
          <a:p>
            <a:r>
              <a:rPr lang="en-US" u="sng" dirty="0" smtClean="0"/>
              <a:t>O</a:t>
            </a:r>
            <a:r>
              <a:rPr lang="en-US" dirty="0" smtClean="0"/>
              <a:t>ld</a:t>
            </a:r>
          </a:p>
          <a:p>
            <a:r>
              <a:rPr lang="en-US" u="sng" dirty="0" smtClean="0"/>
              <a:t>F</a:t>
            </a:r>
            <a:r>
              <a:rPr lang="en-US" dirty="0" smtClean="0"/>
              <a:t>at</a:t>
            </a:r>
          </a:p>
          <a:p>
            <a:r>
              <a:rPr lang="en-US" u="sng" dirty="0" smtClean="0"/>
              <a:t>G</a:t>
            </a:r>
            <a:r>
              <a:rPr lang="en-US" dirty="0" smtClean="0"/>
              <a:t>irl</a:t>
            </a:r>
          </a:p>
          <a:p>
            <a:r>
              <a:rPr lang="en-US" u="sng" dirty="0" smtClean="0"/>
              <a:t>S</a:t>
            </a:r>
            <a:r>
              <a:rPr lang="en-US" dirty="0" smtClean="0"/>
              <a:t>couts</a:t>
            </a:r>
            <a:endParaRPr lang="en-US" u="sng"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4/30-5/1</a:t>
            </a:r>
            <a:endParaRPr lang="en-US" dirty="0"/>
          </a:p>
        </p:txBody>
      </p:sp>
      <p:sp>
        <p:nvSpPr>
          <p:cNvPr id="3" name="Content Placeholder 2"/>
          <p:cNvSpPr>
            <a:spLocks noGrp="1"/>
          </p:cNvSpPr>
          <p:nvPr>
            <p:ph idx="1"/>
          </p:nvPr>
        </p:nvSpPr>
        <p:spPr/>
        <p:txBody>
          <a:bodyPr/>
          <a:lstStyle/>
          <a:p>
            <a:r>
              <a:rPr lang="en-US" dirty="0" smtClean="0"/>
              <a:t>Name the three domains.  What are the main differences between them?</a:t>
            </a:r>
          </a:p>
          <a:p>
            <a:endParaRPr lang="en-US" dirty="0" smtClean="0"/>
          </a:p>
          <a:p>
            <a:r>
              <a:rPr lang="en-US" dirty="0" smtClean="0"/>
              <a:t>Create a 3 step dichotomous key to get to your shoes based on other shoes in the classroom (remember how we did this with backpacks last time).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Classifying Organisms</a:t>
            </a:r>
            <a:endParaRPr lang="en-US" dirty="0"/>
          </a:p>
        </p:txBody>
      </p:sp>
      <p:sp>
        <p:nvSpPr>
          <p:cNvPr id="3" name="Subtitle 2"/>
          <p:cNvSpPr>
            <a:spLocks noGrp="1"/>
          </p:cNvSpPr>
          <p:nvPr>
            <p:ph type="subTitle" idx="1"/>
          </p:nvPr>
        </p:nvSpPr>
        <p:spPr/>
        <p:txBody>
          <a:bodyPr/>
          <a:lstStyle/>
          <a:p>
            <a:r>
              <a:rPr lang="en-US" dirty="0" smtClean="0"/>
              <a:t>Biology</a:t>
            </a:r>
          </a:p>
          <a:p>
            <a:r>
              <a:rPr lang="en-US" dirty="0" smtClean="0"/>
              <a:t>Mrs. Heins, Mr. Hedrick</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7 Taxonomic categories</a:t>
            </a:r>
            <a:endParaRPr lang="en-US" dirty="0"/>
          </a:p>
        </p:txBody>
      </p:sp>
      <p:sp>
        <p:nvSpPr>
          <p:cNvPr id="3" name="Content Placeholder 2"/>
          <p:cNvSpPr>
            <a:spLocks noGrp="1"/>
          </p:cNvSpPr>
          <p:nvPr>
            <p:ph idx="1"/>
          </p:nvPr>
        </p:nvSpPr>
        <p:spPr/>
        <p:txBody>
          <a:bodyPr/>
          <a:lstStyle/>
          <a:p>
            <a:r>
              <a:rPr lang="en-US" u="sng" dirty="0" smtClean="0"/>
              <a:t>Kingdom</a:t>
            </a:r>
            <a:r>
              <a:rPr lang="en-US" dirty="0" smtClean="0"/>
              <a:t>-largest taxonomic group, consisting of closely related phyla. Ex: </a:t>
            </a:r>
            <a:r>
              <a:rPr lang="en-US" dirty="0" err="1" smtClean="0"/>
              <a:t>Animalia</a:t>
            </a:r>
            <a:endParaRPr lang="en-US" dirty="0" smtClean="0"/>
          </a:p>
          <a:p>
            <a:r>
              <a:rPr lang="en-US" u="sng" dirty="0" smtClean="0"/>
              <a:t>Phylum</a:t>
            </a:r>
            <a:r>
              <a:rPr lang="en-US" dirty="0" smtClean="0"/>
              <a:t>-several different classes that share important characteristics. </a:t>
            </a:r>
            <a:r>
              <a:rPr lang="en-US" dirty="0" err="1" smtClean="0"/>
              <a:t>Ex:Chordata</a:t>
            </a:r>
            <a:r>
              <a:rPr lang="en-US" dirty="0" smtClean="0"/>
              <a:t> (subphylum vertebrata)</a:t>
            </a:r>
          </a:p>
          <a:p>
            <a:r>
              <a:rPr lang="en-US" u="sng" dirty="0" smtClean="0"/>
              <a:t>Class</a:t>
            </a:r>
            <a:r>
              <a:rPr lang="en-US" dirty="0" smtClean="0"/>
              <a:t>-composed of similar orders. </a:t>
            </a:r>
            <a:r>
              <a:rPr lang="en-US" dirty="0" err="1" smtClean="0"/>
              <a:t>Ex:Mammalia</a:t>
            </a:r>
            <a:endParaRPr lang="en-US" dirty="0" smtClean="0"/>
          </a:p>
          <a:p>
            <a:r>
              <a:rPr lang="en-US" u="sng" dirty="0" smtClean="0"/>
              <a:t>Order</a:t>
            </a:r>
            <a:r>
              <a:rPr lang="en-US" dirty="0" smtClean="0"/>
              <a:t>-is a broad taxonomic category composed of similar families. </a:t>
            </a:r>
            <a:r>
              <a:rPr lang="en-US" dirty="0" err="1" smtClean="0"/>
              <a:t>Ex:Primate</a:t>
            </a:r>
            <a:endParaRPr lang="en-US" u="sng"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7 Taxonomic Categories</a:t>
            </a:r>
            <a:endParaRPr lang="en-US" dirty="0"/>
          </a:p>
        </p:txBody>
      </p:sp>
      <p:sp>
        <p:nvSpPr>
          <p:cNvPr id="3" name="Content Placeholder 2"/>
          <p:cNvSpPr>
            <a:spLocks noGrp="1"/>
          </p:cNvSpPr>
          <p:nvPr>
            <p:ph idx="1"/>
          </p:nvPr>
        </p:nvSpPr>
        <p:spPr/>
        <p:txBody>
          <a:bodyPr/>
          <a:lstStyle/>
          <a:p>
            <a:r>
              <a:rPr lang="en-US" u="sng" dirty="0" smtClean="0"/>
              <a:t>Family</a:t>
            </a:r>
            <a:r>
              <a:rPr lang="en-US" dirty="0" smtClean="0"/>
              <a:t>-genera that share many characteristics. </a:t>
            </a:r>
            <a:r>
              <a:rPr lang="en-US" dirty="0" err="1" smtClean="0"/>
              <a:t>Ex:Hominidae</a:t>
            </a:r>
            <a:endParaRPr lang="en-US" dirty="0" smtClean="0"/>
          </a:p>
          <a:p>
            <a:endParaRPr lang="en-US" u="sng" dirty="0" smtClean="0"/>
          </a:p>
          <a:p>
            <a:r>
              <a:rPr lang="en-US" u="sng" dirty="0" smtClean="0"/>
              <a:t>Genus</a:t>
            </a:r>
            <a:r>
              <a:rPr lang="en-US" dirty="0" smtClean="0"/>
              <a:t>-a group of closely related species. Ex: </a:t>
            </a:r>
            <a:r>
              <a:rPr lang="en-US" i="1" dirty="0" smtClean="0"/>
              <a:t>Homo</a:t>
            </a:r>
          </a:p>
          <a:p>
            <a:endParaRPr lang="en-US" i="1" u="sng" dirty="0" smtClean="0"/>
          </a:p>
          <a:p>
            <a:r>
              <a:rPr lang="en-US" u="sng" dirty="0" smtClean="0"/>
              <a:t>Species</a:t>
            </a:r>
            <a:r>
              <a:rPr lang="en-US" dirty="0" smtClean="0"/>
              <a:t>-a group of organisms that breed with one another and produce fertile offspring. Ex: </a:t>
            </a:r>
            <a:r>
              <a:rPr lang="en-US" i="1" smtClean="0"/>
              <a:t>sapien</a:t>
            </a:r>
            <a:endParaRPr lang="en-US" u="sng"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Dichotomous Key</a:t>
            </a:r>
            <a:endParaRPr lang="en-US" dirty="0"/>
          </a:p>
        </p:txBody>
      </p:sp>
      <p:sp>
        <p:nvSpPr>
          <p:cNvPr id="3" name="Content Placeholder 2"/>
          <p:cNvSpPr>
            <a:spLocks noGrp="1"/>
          </p:cNvSpPr>
          <p:nvPr>
            <p:ph idx="1"/>
          </p:nvPr>
        </p:nvSpPr>
        <p:spPr/>
        <p:txBody>
          <a:bodyPr/>
          <a:lstStyle/>
          <a:p>
            <a:r>
              <a:rPr lang="en-US" dirty="0" smtClean="0"/>
              <a:t>A tool that allows the user to determine the identity of living things in the natural world. Ex: trees, fish, flowers, reptiles</a:t>
            </a:r>
          </a:p>
          <a:p>
            <a:r>
              <a:rPr lang="en-US" dirty="0" smtClean="0"/>
              <a:t>The key consists of a series of choices that lead the user to the correct name of the living thing.</a:t>
            </a:r>
          </a:p>
          <a:p>
            <a:r>
              <a:rPr lang="en-US" dirty="0" smtClean="0"/>
              <a:t>“Dichotomous” means “divided into 2 parts”. Dichotomous keys always give 2 choices in each step.</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your own dichotomous key</a:t>
            </a:r>
            <a:endParaRPr lang="en-US" dirty="0"/>
          </a:p>
        </p:txBody>
      </p:sp>
      <p:sp>
        <p:nvSpPr>
          <p:cNvPr id="3" name="Content Placeholder 2"/>
          <p:cNvSpPr>
            <a:spLocks noGrp="1"/>
          </p:cNvSpPr>
          <p:nvPr>
            <p:ph idx="1"/>
          </p:nvPr>
        </p:nvSpPr>
        <p:spPr/>
        <p:txBody>
          <a:bodyPr/>
          <a:lstStyle/>
          <a:p>
            <a:r>
              <a:rPr lang="en-US" dirty="0" smtClean="0"/>
              <a:t>Create a dichotomous key that includes at least 3 steps to get to your shirt based on the shirts of others in the room.  </a:t>
            </a:r>
          </a:p>
          <a:p>
            <a:endParaRPr lang="en-US" dirty="0" smtClean="0"/>
          </a:p>
          <a:p>
            <a:r>
              <a:rPr lang="en-US" dirty="0" smtClean="0"/>
              <a:t>Be sure that you choose factors that are easy to key out.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humans classify </a:t>
            </a:r>
            <a:r>
              <a:rPr lang="en-US" dirty="0" smtClean="0"/>
              <a:t>things?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of Species Classified</a:t>
            </a:r>
            <a:endParaRPr lang="en-US" dirty="0"/>
          </a:p>
        </p:txBody>
      </p:sp>
      <p:sp>
        <p:nvSpPr>
          <p:cNvPr id="3" name="Content Placeholder 2"/>
          <p:cNvSpPr>
            <a:spLocks noGrp="1"/>
          </p:cNvSpPr>
          <p:nvPr>
            <p:ph idx="1"/>
          </p:nvPr>
        </p:nvSpPr>
        <p:spPr/>
        <p:txBody>
          <a:bodyPr/>
          <a:lstStyle/>
          <a:p>
            <a:r>
              <a:rPr lang="en-US" dirty="0" smtClean="0"/>
              <a:t>Biologists have identified and named over 1.8 million species</a:t>
            </a:r>
          </a:p>
          <a:p>
            <a:endParaRPr lang="en-US" dirty="0" smtClean="0"/>
          </a:p>
          <a:p>
            <a:r>
              <a:rPr lang="en-US" dirty="0" smtClean="0"/>
              <a:t>It is estimated that anywhere from 2-100 million additional species have yet to be discovered.</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Taxonomy</a:t>
            </a:r>
            <a:endParaRPr lang="en-US" dirty="0"/>
          </a:p>
        </p:txBody>
      </p:sp>
      <p:sp>
        <p:nvSpPr>
          <p:cNvPr id="3" name="Content Placeholder 2"/>
          <p:cNvSpPr>
            <a:spLocks noGrp="1"/>
          </p:cNvSpPr>
          <p:nvPr>
            <p:ph idx="1"/>
          </p:nvPr>
        </p:nvSpPr>
        <p:spPr/>
        <p:txBody>
          <a:bodyPr/>
          <a:lstStyle/>
          <a:p>
            <a:r>
              <a:rPr lang="en-US" dirty="0" smtClean="0"/>
              <a:t>The study of the organization of living things into groups and assigning a name to the organism.</a:t>
            </a:r>
          </a:p>
          <a:p>
            <a:endParaRPr lang="en-US" dirty="0" smtClean="0"/>
          </a:p>
          <a:p>
            <a:r>
              <a:rPr lang="en-US" dirty="0" smtClean="0"/>
              <a:t>It allows scientists to study the diversity of life in a logical manner</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Carlous</a:t>
            </a:r>
            <a:r>
              <a:rPr lang="en-US" dirty="0" smtClean="0"/>
              <a:t> Linnaeus</a:t>
            </a:r>
            <a:endParaRPr lang="en-US" dirty="0"/>
          </a:p>
        </p:txBody>
      </p:sp>
      <p:sp>
        <p:nvSpPr>
          <p:cNvPr id="3" name="Content Placeholder 2"/>
          <p:cNvSpPr>
            <a:spLocks noGrp="1"/>
          </p:cNvSpPr>
          <p:nvPr>
            <p:ph sz="half" idx="1"/>
          </p:nvPr>
        </p:nvSpPr>
        <p:spPr/>
        <p:txBody>
          <a:bodyPr/>
          <a:lstStyle/>
          <a:p>
            <a:r>
              <a:rPr lang="en-US" dirty="0" smtClean="0"/>
              <a:t>Swedish Botanist</a:t>
            </a:r>
          </a:p>
          <a:p>
            <a:endParaRPr lang="en-US" dirty="0" smtClean="0"/>
          </a:p>
          <a:p>
            <a:r>
              <a:rPr lang="en-US" dirty="0" smtClean="0"/>
              <a:t>Lived in the 18</a:t>
            </a:r>
            <a:r>
              <a:rPr lang="en-US" baseline="30000" dirty="0" smtClean="0"/>
              <a:t>th</a:t>
            </a:r>
            <a:r>
              <a:rPr lang="en-US" dirty="0" smtClean="0"/>
              <a:t> century</a:t>
            </a:r>
          </a:p>
          <a:p>
            <a:endParaRPr lang="en-US" dirty="0" smtClean="0"/>
          </a:p>
          <a:p>
            <a:r>
              <a:rPr lang="en-US" dirty="0" smtClean="0"/>
              <a:t>Developed a 2 word naming system called…</a:t>
            </a:r>
            <a:endParaRPr lang="en-US" dirty="0"/>
          </a:p>
        </p:txBody>
      </p:sp>
      <p:pic>
        <p:nvPicPr>
          <p:cNvPr id="5" name="Content Placeholder 4" descr="Linnaeus.jpg"/>
          <p:cNvPicPr>
            <a:picLocks noGrp="1" noChangeAspect="1"/>
          </p:cNvPicPr>
          <p:nvPr>
            <p:ph sz="half" idx="2"/>
          </p:nvPr>
        </p:nvPicPr>
        <p:blipFill>
          <a:blip r:embed="rId2" cstate="print"/>
          <a:stretch>
            <a:fillRect/>
          </a:stretch>
        </p:blipFill>
        <p:spPr>
          <a:xfrm>
            <a:off x="5181600" y="1752600"/>
            <a:ext cx="3662120" cy="403860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Binomial Nomenclature!</a:t>
            </a:r>
            <a:endParaRPr lang="en-US" dirty="0"/>
          </a:p>
        </p:txBody>
      </p:sp>
      <p:sp>
        <p:nvSpPr>
          <p:cNvPr id="3" name="Content Placeholder 2"/>
          <p:cNvSpPr>
            <a:spLocks noGrp="1"/>
          </p:cNvSpPr>
          <p:nvPr>
            <p:ph idx="1"/>
          </p:nvPr>
        </p:nvSpPr>
        <p:spPr/>
        <p:txBody>
          <a:bodyPr/>
          <a:lstStyle/>
          <a:p>
            <a:pPr>
              <a:buNone/>
            </a:pPr>
            <a:endParaRPr lang="en-US" dirty="0" smtClean="0"/>
          </a:p>
          <a:p>
            <a:r>
              <a:rPr lang="en-US" dirty="0" smtClean="0"/>
              <a:t>Bi=2, </a:t>
            </a:r>
            <a:r>
              <a:rPr lang="en-US" dirty="0" err="1" smtClean="0"/>
              <a:t>nomos</a:t>
            </a:r>
            <a:r>
              <a:rPr lang="en-US" dirty="0" smtClean="0"/>
              <a:t>=part or portion</a:t>
            </a:r>
          </a:p>
          <a:p>
            <a:endParaRPr lang="en-US" dirty="0" smtClean="0"/>
          </a:p>
          <a:p>
            <a:r>
              <a:rPr lang="en-US" dirty="0" smtClean="0"/>
              <a:t>Nom=name, cal=to call</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3/17-18/15</a:t>
            </a:r>
            <a:endParaRPr lang="en-US" dirty="0"/>
          </a:p>
        </p:txBody>
      </p:sp>
      <p:sp>
        <p:nvSpPr>
          <p:cNvPr id="3" name="Content Placeholder 2"/>
          <p:cNvSpPr>
            <a:spLocks noGrp="1"/>
          </p:cNvSpPr>
          <p:nvPr>
            <p:ph idx="1"/>
          </p:nvPr>
        </p:nvSpPr>
        <p:spPr/>
        <p:txBody>
          <a:bodyPr/>
          <a:lstStyle/>
          <a:p>
            <a:r>
              <a:rPr lang="en-US" dirty="0" smtClean="0"/>
              <a:t>How are living things classified?</a:t>
            </a:r>
          </a:p>
          <a:p>
            <a:endParaRPr lang="en-US" dirty="0" smtClean="0"/>
          </a:p>
          <a:p>
            <a:endParaRPr lang="en-US" dirty="0" smtClean="0"/>
          </a:p>
          <a:p>
            <a:r>
              <a:rPr lang="en-US" dirty="0" smtClean="0"/>
              <a:t>How many living things do you think there are? Why?</a:t>
            </a:r>
          </a:p>
          <a:p>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Binomial Nomenclature</a:t>
            </a:r>
            <a:endParaRPr lang="en-US" dirty="0"/>
          </a:p>
        </p:txBody>
      </p:sp>
      <p:sp>
        <p:nvSpPr>
          <p:cNvPr id="3" name="Content Placeholder 2"/>
          <p:cNvSpPr>
            <a:spLocks noGrp="1"/>
          </p:cNvSpPr>
          <p:nvPr>
            <p:ph idx="1"/>
          </p:nvPr>
        </p:nvSpPr>
        <p:spPr/>
        <p:txBody>
          <a:bodyPr/>
          <a:lstStyle/>
          <a:p>
            <a:r>
              <a:rPr lang="en-US" dirty="0" smtClean="0"/>
              <a:t>Each species is assigned a 2 part scientific name</a:t>
            </a:r>
          </a:p>
          <a:p>
            <a:endParaRPr lang="en-US" dirty="0" smtClean="0"/>
          </a:p>
          <a:p>
            <a:r>
              <a:rPr lang="en-US" dirty="0" smtClean="0"/>
              <a:t>The scientific name is always written in italics</a:t>
            </a:r>
          </a:p>
          <a:p>
            <a:endParaRPr lang="en-US" dirty="0" smtClean="0"/>
          </a:p>
          <a:p>
            <a:r>
              <a:rPr lang="en-US" dirty="0" smtClean="0"/>
              <a:t>The first word begins with a capital letter and the second word is in lower case</a:t>
            </a:r>
          </a:p>
          <a:p>
            <a:endParaRPr lang="en-US" dirty="0" smtClean="0"/>
          </a:p>
          <a:p>
            <a:r>
              <a:rPr lang="en-US" dirty="0" smtClean="0"/>
              <a:t>Why are they all in Latin? How is that less confusing?</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4365</TotalTime>
  <Words>639</Words>
  <Application>Microsoft Office PowerPoint</Application>
  <PresentationFormat>On-screen Show (4:3)</PresentationFormat>
  <Paragraphs>111</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Georgia</vt:lpstr>
      <vt:lpstr>Trebuchet MS</vt:lpstr>
      <vt:lpstr>Wingdings 2</vt:lpstr>
      <vt:lpstr>Urban</vt:lpstr>
      <vt:lpstr>Warm Up 3/13-16/15</vt:lpstr>
      <vt:lpstr>Classifying Organisms</vt:lpstr>
      <vt:lpstr>Why do humans classify things?</vt:lpstr>
      <vt:lpstr>Number of Species Classified</vt:lpstr>
      <vt:lpstr>Taxonomy</vt:lpstr>
      <vt:lpstr>Carlous Linnaeus</vt:lpstr>
      <vt:lpstr>Binomial Nomenclature!</vt:lpstr>
      <vt:lpstr>Warm Up 3/17-18/15</vt:lpstr>
      <vt:lpstr>Binomial Nomenclature</vt:lpstr>
      <vt:lpstr>Binomial Nomenclature</vt:lpstr>
      <vt:lpstr>Warm Up 3/19-20/15</vt:lpstr>
      <vt:lpstr>Life</vt:lpstr>
      <vt:lpstr>PowerPoint Presentation</vt:lpstr>
      <vt:lpstr>3 Domains and 6 Kingdoms</vt:lpstr>
      <vt:lpstr>PowerPoint Presentation</vt:lpstr>
      <vt:lpstr>PowerPoint Presentation</vt:lpstr>
      <vt:lpstr>Which Domain is each of these kingdoms found in?</vt:lpstr>
      <vt:lpstr>Levels of Classification</vt:lpstr>
      <vt:lpstr>Warm Up 4/30-5/1</vt:lpstr>
      <vt:lpstr>The 7 Taxonomic categories</vt:lpstr>
      <vt:lpstr>The 7 Taxonomic Categories</vt:lpstr>
      <vt:lpstr>Dichotomous Key</vt:lpstr>
      <vt:lpstr>Make your own dichotomous key</vt:lpstr>
    </vt:vector>
  </TitlesOfParts>
  <Company>Nampa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Classifying Organisms</dc:title>
  <dc:creator>chedrick</dc:creator>
  <cp:lastModifiedBy>Hedrick, Casey</cp:lastModifiedBy>
  <cp:revision>212</cp:revision>
  <dcterms:created xsi:type="dcterms:W3CDTF">2014-03-31T17:52:34Z</dcterms:created>
  <dcterms:modified xsi:type="dcterms:W3CDTF">2015-03-31T18:59:07Z</dcterms:modified>
</cp:coreProperties>
</file>