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0" r:id="rId2"/>
    <p:sldId id="280" r:id="rId3"/>
    <p:sldId id="291" r:id="rId4"/>
    <p:sldId id="292" r:id="rId5"/>
    <p:sldId id="287" r:id="rId6"/>
    <p:sldId id="290" r:id="rId7"/>
    <p:sldId id="281" r:id="rId8"/>
    <p:sldId id="282" r:id="rId9"/>
    <p:sldId id="283" r:id="rId10"/>
    <p:sldId id="294" r:id="rId11"/>
    <p:sldId id="295" r:id="rId12"/>
    <p:sldId id="284" r:id="rId13"/>
    <p:sldId id="285" r:id="rId14"/>
    <p:sldId id="286" r:id="rId15"/>
    <p:sldId id="256" r:id="rId16"/>
    <p:sldId id="279" r:id="rId17"/>
    <p:sldId id="257" r:id="rId18"/>
    <p:sldId id="258" r:id="rId19"/>
    <p:sldId id="259" r:id="rId20"/>
    <p:sldId id="276" r:id="rId21"/>
    <p:sldId id="260" r:id="rId22"/>
    <p:sldId id="261" r:id="rId23"/>
    <p:sldId id="262" r:id="rId24"/>
    <p:sldId id="274" r:id="rId25"/>
    <p:sldId id="275" r:id="rId26"/>
    <p:sldId id="263" r:id="rId27"/>
    <p:sldId id="265" r:id="rId28"/>
    <p:sldId id="266" r:id="rId29"/>
    <p:sldId id="270" r:id="rId30"/>
    <p:sldId id="293" r:id="rId31"/>
    <p:sldId id="268" r:id="rId32"/>
    <p:sldId id="271" r:id="rId33"/>
    <p:sldId id="272" r:id="rId34"/>
    <p:sldId id="273" r:id="rId35"/>
    <p:sldId id="288" r:id="rId36"/>
    <p:sldId id="277" r:id="rId37"/>
    <p:sldId id="278" r:id="rId38"/>
    <p:sldId id="296" r:id="rId39"/>
    <p:sldId id="297" r:id="rId40"/>
    <p:sldId id="298" r:id="rId41"/>
    <p:sldId id="29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66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225D1E7-168C-4880-A77A-FD08ED2025FB}" type="datetimeFigureOut">
              <a:rPr lang="en-US" smtClean="0"/>
              <a:pPr/>
              <a:t>11/19/2015</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88E1980-3A10-4610-A01B-47DA3DD33644}"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25D1E7-168C-4880-A77A-FD08ED2025FB}" type="datetimeFigureOut">
              <a:rPr lang="en-US" smtClean="0"/>
              <a:pPr/>
              <a:t>11/19/2015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8E1980-3A10-4610-A01B-47DA3DD336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25D1E7-168C-4880-A77A-FD08ED2025FB}" type="datetimeFigureOut">
              <a:rPr lang="en-US" smtClean="0"/>
              <a:pPr/>
              <a:t>11/19/2015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8E1980-3A10-4610-A01B-47DA3DD336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25D1E7-168C-4880-A77A-FD08ED2025FB}" type="datetimeFigureOut">
              <a:rPr lang="en-US" smtClean="0"/>
              <a:pPr/>
              <a:t>11/19/2015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8E1980-3A10-4610-A01B-47DA3DD336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225D1E7-168C-4880-A77A-FD08ED2025FB}" type="datetimeFigureOut">
              <a:rPr lang="en-US" smtClean="0"/>
              <a:pPr/>
              <a:t>11/19/2015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88E1980-3A10-4610-A01B-47DA3DD33644}"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225D1E7-168C-4880-A77A-FD08ED2025FB}" type="datetimeFigureOut">
              <a:rPr lang="en-US" smtClean="0"/>
              <a:pPr/>
              <a:t>11/19/2015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8E1980-3A10-4610-A01B-47DA3DD336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225D1E7-168C-4880-A77A-FD08ED2025FB}" type="datetimeFigureOut">
              <a:rPr lang="en-US" smtClean="0"/>
              <a:pPr/>
              <a:t>11/19/2015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88E1980-3A10-4610-A01B-47DA3DD336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225D1E7-168C-4880-A77A-FD08ED2025FB}" type="datetimeFigureOut">
              <a:rPr lang="en-US" smtClean="0"/>
              <a:pPr/>
              <a:t>11/19/2015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88E1980-3A10-4610-A01B-47DA3DD336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225D1E7-168C-4880-A77A-FD08ED2025FB}" type="datetimeFigureOut">
              <a:rPr lang="en-US" smtClean="0"/>
              <a:pPr/>
              <a:t>11/19/2015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88E1980-3A10-4610-A01B-47DA3DD33644}"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225D1E7-168C-4880-A77A-FD08ED2025FB}" type="datetimeFigureOut">
              <a:rPr lang="en-US" smtClean="0"/>
              <a:pPr/>
              <a:t>11/19/2015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8E1980-3A10-4610-A01B-47DA3DD336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225D1E7-168C-4880-A77A-FD08ED2025FB}" type="datetimeFigureOut">
              <a:rPr lang="en-US" smtClean="0"/>
              <a:pPr/>
              <a:t>11/19/2015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88E1980-3A10-4610-A01B-47DA3DD33644}"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225D1E7-168C-4880-A77A-FD08ED2025FB}" type="datetimeFigureOut">
              <a:rPr lang="en-US" smtClean="0"/>
              <a:pPr/>
              <a:t>11/19/2015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88E1980-3A10-4610-A01B-47DA3DD33644}"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11/19-20/15</a:t>
            </a:r>
            <a:endParaRPr lang="en-US" dirty="0"/>
          </a:p>
        </p:txBody>
      </p:sp>
      <p:sp>
        <p:nvSpPr>
          <p:cNvPr id="3" name="Content Placeholder 2"/>
          <p:cNvSpPr>
            <a:spLocks noGrp="1"/>
          </p:cNvSpPr>
          <p:nvPr>
            <p:ph idx="1"/>
          </p:nvPr>
        </p:nvSpPr>
        <p:spPr/>
        <p:txBody>
          <a:bodyPr/>
          <a:lstStyle/>
          <a:p>
            <a:r>
              <a:rPr lang="en-US" dirty="0" smtClean="0"/>
              <a:t>Draw the Krebs Cycle of Cellular Respiration</a:t>
            </a:r>
          </a:p>
          <a:p>
            <a:endParaRPr lang="en-US" dirty="0"/>
          </a:p>
          <a:p>
            <a:r>
              <a:rPr lang="en-US" dirty="0" smtClean="0"/>
              <a:t>Create a Double Bubble Map comparing/contrasting photosynthesis and cellular respiration</a:t>
            </a:r>
            <a:endParaRPr lang="en-US" dirty="0"/>
          </a:p>
        </p:txBody>
      </p:sp>
    </p:spTree>
    <p:extLst>
      <p:ext uri="{BB962C8B-B14F-4D97-AF65-F5344CB8AC3E}">
        <p14:creationId xmlns:p14="http://schemas.microsoft.com/office/powerpoint/2010/main" val="3831225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Questions Part 2</a:t>
            </a:r>
            <a:endParaRPr lang="en-US" dirty="0"/>
          </a:p>
        </p:txBody>
      </p:sp>
      <p:sp>
        <p:nvSpPr>
          <p:cNvPr id="3" name="Content Placeholder 2"/>
          <p:cNvSpPr>
            <a:spLocks noGrp="1"/>
          </p:cNvSpPr>
          <p:nvPr>
            <p:ph idx="1"/>
          </p:nvPr>
        </p:nvSpPr>
        <p:spPr/>
        <p:txBody>
          <a:bodyPr>
            <a:normAutofit lnSpcReduction="10000"/>
          </a:bodyPr>
          <a:lstStyle/>
          <a:p>
            <a:r>
              <a:rPr lang="en-US" dirty="0" smtClean="0"/>
              <a:t>Please discuss these questions with a partner and use specific lines from the text to support your answers (cite specific textual evidence). Please rephrase each answer as well.</a:t>
            </a:r>
          </a:p>
          <a:p>
            <a:endParaRPr lang="en-US" dirty="0"/>
          </a:p>
          <a:p>
            <a:r>
              <a:rPr lang="en-US" dirty="0" smtClean="0"/>
              <a:t>How are chemical and solar energy related?</a:t>
            </a:r>
          </a:p>
          <a:p>
            <a:r>
              <a:rPr lang="en-US" dirty="0" smtClean="0"/>
              <a:t>How is glucose related to chemical energy?</a:t>
            </a:r>
            <a:endParaRPr lang="en-US" dirty="0"/>
          </a:p>
        </p:txBody>
      </p:sp>
    </p:spTree>
    <p:extLst>
      <p:ext uri="{BB962C8B-B14F-4D97-AF65-F5344CB8AC3E}">
        <p14:creationId xmlns:p14="http://schemas.microsoft.com/office/powerpoint/2010/main" val="1058361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Questions Part 3</a:t>
            </a:r>
            <a:endParaRPr lang="en-US" dirty="0"/>
          </a:p>
        </p:txBody>
      </p:sp>
      <p:sp>
        <p:nvSpPr>
          <p:cNvPr id="3" name="Content Placeholder 2"/>
          <p:cNvSpPr>
            <a:spLocks noGrp="1"/>
          </p:cNvSpPr>
          <p:nvPr>
            <p:ph idx="1"/>
          </p:nvPr>
        </p:nvSpPr>
        <p:spPr/>
        <p:txBody>
          <a:bodyPr/>
          <a:lstStyle/>
          <a:p>
            <a:r>
              <a:rPr lang="en-US" dirty="0"/>
              <a:t>Please discuss these questions with a partner and use specific lines from the text to support your answers (cite specific textual evidence).</a:t>
            </a:r>
          </a:p>
          <a:p>
            <a:endParaRPr lang="en-US" dirty="0" smtClean="0"/>
          </a:p>
          <a:p>
            <a:r>
              <a:rPr lang="en-US" dirty="0" smtClean="0"/>
              <a:t>Does this reading support our findings in our photosynthesis lab? Why or why not? Cite evidence from the text to prove your point.</a:t>
            </a:r>
            <a:endParaRPr lang="en-US" dirty="0"/>
          </a:p>
        </p:txBody>
      </p:sp>
    </p:spTree>
    <p:extLst>
      <p:ext uri="{BB962C8B-B14F-4D97-AF65-F5344CB8AC3E}">
        <p14:creationId xmlns:p14="http://schemas.microsoft.com/office/powerpoint/2010/main" val="2848930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11/17-18/15</a:t>
            </a:r>
            <a:endParaRPr lang="en-US" dirty="0"/>
          </a:p>
        </p:txBody>
      </p:sp>
      <p:sp>
        <p:nvSpPr>
          <p:cNvPr id="3" name="Content Placeholder 2"/>
          <p:cNvSpPr>
            <a:spLocks noGrp="1"/>
          </p:cNvSpPr>
          <p:nvPr>
            <p:ph idx="1"/>
          </p:nvPr>
        </p:nvSpPr>
        <p:spPr/>
        <p:txBody>
          <a:bodyPr/>
          <a:lstStyle/>
          <a:p>
            <a:r>
              <a:rPr lang="en-US" dirty="0" smtClean="0"/>
              <a:t>What is </a:t>
            </a:r>
            <a:r>
              <a:rPr lang="en-US" dirty="0" err="1" smtClean="0"/>
              <a:t>glycolysis</a:t>
            </a:r>
            <a:r>
              <a:rPr lang="en-US" dirty="0" smtClean="0"/>
              <a:t>?  What is made through the process? Which types of cells do it?</a:t>
            </a:r>
          </a:p>
          <a:p>
            <a:endParaRPr lang="en-US" dirty="0" smtClean="0"/>
          </a:p>
          <a:p>
            <a:r>
              <a:rPr lang="en-US" dirty="0" smtClean="0"/>
              <a:t>Draw the light reactions of photosynthesis.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11/13-14</a:t>
            </a:r>
            <a:endParaRPr lang="en-US" dirty="0"/>
          </a:p>
        </p:txBody>
      </p:sp>
      <p:sp>
        <p:nvSpPr>
          <p:cNvPr id="3" name="Content Placeholder 2"/>
          <p:cNvSpPr>
            <a:spLocks noGrp="1"/>
          </p:cNvSpPr>
          <p:nvPr>
            <p:ph idx="1"/>
          </p:nvPr>
        </p:nvSpPr>
        <p:spPr/>
        <p:txBody>
          <a:bodyPr/>
          <a:lstStyle/>
          <a:p>
            <a:r>
              <a:rPr lang="en-US" dirty="0" smtClean="0"/>
              <a:t>Please write the chemical formula for photosynthesis.</a:t>
            </a:r>
          </a:p>
          <a:p>
            <a:endParaRPr lang="en-US" dirty="0" smtClean="0"/>
          </a:p>
          <a:p>
            <a:r>
              <a:rPr lang="en-US" dirty="0" smtClean="0"/>
              <a:t>Draw a mitochondrion and label all its parts.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11/15-18</a:t>
            </a:r>
            <a:endParaRPr lang="en-US" dirty="0"/>
          </a:p>
        </p:txBody>
      </p:sp>
      <p:sp>
        <p:nvSpPr>
          <p:cNvPr id="3" name="Content Placeholder 2"/>
          <p:cNvSpPr>
            <a:spLocks noGrp="1"/>
          </p:cNvSpPr>
          <p:nvPr>
            <p:ph idx="1"/>
          </p:nvPr>
        </p:nvSpPr>
        <p:spPr/>
        <p:txBody>
          <a:bodyPr/>
          <a:lstStyle/>
          <a:p>
            <a:r>
              <a:rPr lang="en-US" dirty="0" smtClean="0"/>
              <a:t>What is ATP made up of (all three parts)? Draw ATP as well.</a:t>
            </a:r>
          </a:p>
          <a:p>
            <a:endParaRPr lang="en-US" dirty="0" smtClean="0"/>
          </a:p>
          <a:p>
            <a:r>
              <a:rPr lang="en-US" dirty="0" smtClean="0"/>
              <a:t>What is another name for the Calvin cycle?  What is happening during the Calvin cycle?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Glycolysis, Fermentation and Cellular Respiration</a:t>
            </a:r>
            <a:endParaRPr lang="en-US" dirty="0"/>
          </a:p>
        </p:txBody>
      </p:sp>
      <p:sp>
        <p:nvSpPr>
          <p:cNvPr id="3" name="Subtitle 2"/>
          <p:cNvSpPr>
            <a:spLocks noGrp="1"/>
          </p:cNvSpPr>
          <p:nvPr>
            <p:ph type="subTitle" idx="1"/>
          </p:nvPr>
        </p:nvSpPr>
        <p:spPr/>
        <p:txBody>
          <a:bodyPr/>
          <a:lstStyle/>
          <a:p>
            <a:r>
              <a:rPr lang="en-US" dirty="0" smtClean="0"/>
              <a:t>Mr. Hedrick, Mrs. Heins</a:t>
            </a:r>
          </a:p>
          <a:p>
            <a:r>
              <a:rPr lang="en-US" dirty="0" smtClean="0"/>
              <a:t>Biology 1</a:t>
            </a:r>
            <a:endParaRPr lang="en-US" dirty="0"/>
          </a:p>
        </p:txBody>
      </p:sp>
      <p:pic>
        <p:nvPicPr>
          <p:cNvPr id="4" name="Picture 3" descr="respiration.jpg"/>
          <p:cNvPicPr>
            <a:picLocks noChangeAspect="1"/>
          </p:cNvPicPr>
          <p:nvPr/>
        </p:nvPicPr>
        <p:blipFill>
          <a:blip r:embed="rId2" cstate="print"/>
          <a:stretch>
            <a:fillRect/>
          </a:stretch>
        </p:blipFill>
        <p:spPr>
          <a:xfrm>
            <a:off x="2590800" y="2971800"/>
            <a:ext cx="6075363" cy="33909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Equations</a:t>
            </a:r>
            <a:endParaRPr lang="en-US" dirty="0"/>
          </a:p>
        </p:txBody>
      </p:sp>
      <p:sp>
        <p:nvSpPr>
          <p:cNvPr id="3" name="Content Placeholder 2"/>
          <p:cNvSpPr>
            <a:spLocks noGrp="1"/>
          </p:cNvSpPr>
          <p:nvPr>
            <p:ph idx="1"/>
          </p:nvPr>
        </p:nvSpPr>
        <p:spPr/>
        <p:txBody>
          <a:bodyPr/>
          <a:lstStyle/>
          <a:p>
            <a:pPr algn="ctr">
              <a:buNone/>
            </a:pPr>
            <a:r>
              <a:rPr lang="en-US" dirty="0" smtClean="0"/>
              <a:t>Photosynthesis Equation</a:t>
            </a:r>
          </a:p>
          <a:p>
            <a:pPr algn="ctr">
              <a:buNone/>
            </a:pPr>
            <a:r>
              <a:rPr lang="en-US" dirty="0" smtClean="0"/>
              <a:t>6CO</a:t>
            </a:r>
            <a:r>
              <a:rPr lang="en-US" baseline="-25000" dirty="0" smtClean="0"/>
              <a:t>2</a:t>
            </a:r>
            <a:r>
              <a:rPr lang="en-US" dirty="0" smtClean="0"/>
              <a:t> + 6H</a:t>
            </a:r>
            <a:r>
              <a:rPr lang="en-US" baseline="-25000" dirty="0" smtClean="0"/>
              <a:t>2</a:t>
            </a:r>
            <a:r>
              <a:rPr lang="en-US" dirty="0" smtClean="0"/>
              <a:t>O</a:t>
            </a:r>
            <a:r>
              <a:rPr lang="en-US" dirty="0" smtClean="0">
                <a:sym typeface="Wingdings" pitchFamily="2" charset="2"/>
              </a:rPr>
              <a:t> </a:t>
            </a:r>
            <a:r>
              <a:rPr lang="en-US" dirty="0" smtClean="0"/>
              <a:t>C</a:t>
            </a:r>
            <a:r>
              <a:rPr lang="en-US" baseline="-25000" dirty="0" smtClean="0"/>
              <a:t>6</a:t>
            </a:r>
            <a:r>
              <a:rPr lang="en-US" dirty="0" smtClean="0"/>
              <a:t>H</a:t>
            </a:r>
            <a:r>
              <a:rPr lang="en-US" baseline="-25000" dirty="0" smtClean="0"/>
              <a:t>12</a:t>
            </a:r>
            <a:r>
              <a:rPr lang="en-US" dirty="0" smtClean="0"/>
              <a:t>O</a:t>
            </a:r>
            <a:r>
              <a:rPr lang="en-US" baseline="-25000" dirty="0" smtClean="0"/>
              <a:t>6</a:t>
            </a:r>
            <a:r>
              <a:rPr lang="en-US" dirty="0" smtClean="0"/>
              <a:t> + 6O</a:t>
            </a:r>
            <a:r>
              <a:rPr lang="en-US" baseline="-25000" dirty="0" smtClean="0"/>
              <a:t>2 </a:t>
            </a:r>
            <a:endParaRPr lang="en-US" dirty="0" smtClean="0"/>
          </a:p>
          <a:p>
            <a:pPr algn="ctr">
              <a:buNone/>
            </a:pPr>
            <a:endParaRPr lang="en-US" dirty="0" smtClean="0"/>
          </a:p>
          <a:p>
            <a:pPr algn="ctr">
              <a:buNone/>
            </a:pPr>
            <a:r>
              <a:rPr lang="en-US" dirty="0" smtClean="0"/>
              <a:t>Cellular Respiration Equation</a:t>
            </a:r>
          </a:p>
          <a:p>
            <a:pPr algn="ctr">
              <a:buNone/>
            </a:pPr>
            <a:r>
              <a:rPr lang="en-US" dirty="0" smtClean="0"/>
              <a:t>C</a:t>
            </a:r>
            <a:r>
              <a:rPr lang="en-US" baseline="-25000" dirty="0" smtClean="0"/>
              <a:t>6</a:t>
            </a:r>
            <a:r>
              <a:rPr lang="en-US" dirty="0" smtClean="0"/>
              <a:t>H</a:t>
            </a:r>
            <a:r>
              <a:rPr lang="en-US" baseline="-25000" dirty="0" smtClean="0"/>
              <a:t>12</a:t>
            </a:r>
            <a:r>
              <a:rPr lang="en-US" dirty="0" smtClean="0"/>
              <a:t>O</a:t>
            </a:r>
            <a:r>
              <a:rPr lang="en-US" baseline="-25000" dirty="0" smtClean="0"/>
              <a:t>6</a:t>
            </a:r>
            <a:r>
              <a:rPr lang="en-US" dirty="0" smtClean="0"/>
              <a:t> + 6O</a:t>
            </a:r>
            <a:r>
              <a:rPr lang="en-US" baseline="-25000" dirty="0" smtClean="0"/>
              <a:t>2</a:t>
            </a:r>
            <a:r>
              <a:rPr lang="en-US" dirty="0" smtClean="0"/>
              <a:t> </a:t>
            </a:r>
            <a:r>
              <a:rPr lang="en-US" dirty="0" smtClean="0">
                <a:sym typeface="Wingdings" pitchFamily="2" charset="2"/>
              </a:rPr>
              <a:t> </a:t>
            </a:r>
            <a:r>
              <a:rPr lang="en-US" dirty="0" smtClean="0"/>
              <a:t>6CO</a:t>
            </a:r>
            <a:r>
              <a:rPr lang="en-US" baseline="-25000" dirty="0" smtClean="0"/>
              <a:t>2</a:t>
            </a:r>
            <a:r>
              <a:rPr lang="en-US" dirty="0" smtClean="0"/>
              <a:t> + 6H</a:t>
            </a:r>
            <a:r>
              <a:rPr lang="en-US" baseline="-25000" dirty="0" smtClean="0"/>
              <a:t>2</a:t>
            </a:r>
            <a:r>
              <a:rPr lang="en-US" dirty="0" smtClean="0"/>
              <a:t>O + 38 ATP</a:t>
            </a:r>
            <a:endParaRPr lang="en-US" dirty="0"/>
          </a:p>
        </p:txBody>
      </p:sp>
      <p:sp>
        <p:nvSpPr>
          <p:cNvPr id="4" name="Smiley Face 3"/>
          <p:cNvSpPr/>
          <p:nvPr/>
        </p:nvSpPr>
        <p:spPr>
          <a:xfrm>
            <a:off x="8153400" y="52578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Mitochondria</a:t>
            </a:r>
            <a:endParaRPr lang="en-US" dirty="0"/>
          </a:p>
        </p:txBody>
      </p:sp>
      <p:sp>
        <p:nvSpPr>
          <p:cNvPr id="3" name="Content Placeholder 2"/>
          <p:cNvSpPr>
            <a:spLocks noGrp="1"/>
          </p:cNvSpPr>
          <p:nvPr>
            <p:ph idx="1"/>
          </p:nvPr>
        </p:nvSpPr>
        <p:spPr/>
        <p:txBody>
          <a:bodyPr/>
          <a:lstStyle/>
          <a:p>
            <a:r>
              <a:rPr lang="en-US" dirty="0" smtClean="0"/>
              <a:t>Powerhouse of the cell</a:t>
            </a:r>
          </a:p>
          <a:p>
            <a:r>
              <a:rPr lang="en-US" dirty="0" smtClean="0"/>
              <a:t>Converts energy stored in sugars, proteins, and lipids into ATP</a:t>
            </a:r>
          </a:p>
          <a:p>
            <a:r>
              <a:rPr lang="en-US" dirty="0" smtClean="0"/>
              <a:t>Cellular respiration is carried out in the folded inner membrane.</a:t>
            </a:r>
            <a:endParaRPr lang="en-US" dirty="0"/>
          </a:p>
        </p:txBody>
      </p:sp>
      <p:pic>
        <p:nvPicPr>
          <p:cNvPr id="4" name="Picture 3" descr="mitochondrion.jpg"/>
          <p:cNvPicPr>
            <a:picLocks noChangeAspect="1"/>
          </p:cNvPicPr>
          <p:nvPr/>
        </p:nvPicPr>
        <p:blipFill>
          <a:blip r:embed="rId2" cstate="print"/>
          <a:stretch>
            <a:fillRect/>
          </a:stretch>
        </p:blipFill>
        <p:spPr>
          <a:xfrm>
            <a:off x="3429000" y="4114800"/>
            <a:ext cx="5115296" cy="27432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531541"/>
            <a:ext cx="7498080" cy="1143000"/>
          </a:xfrm>
        </p:spPr>
        <p:txBody>
          <a:bodyPr>
            <a:normAutofit fontScale="90000"/>
          </a:bodyPr>
          <a:lstStyle/>
          <a:p>
            <a:r>
              <a:rPr lang="en-US" dirty="0" smtClean="0"/>
              <a:t>Two Chemical Processes that take place in or near the mitochondria are:</a:t>
            </a:r>
            <a:endParaRPr lang="en-US" dirty="0"/>
          </a:p>
        </p:txBody>
      </p:sp>
      <p:sp>
        <p:nvSpPr>
          <p:cNvPr id="3" name="Content Placeholder 2"/>
          <p:cNvSpPr>
            <a:spLocks noGrp="1"/>
          </p:cNvSpPr>
          <p:nvPr>
            <p:ph idx="1"/>
          </p:nvPr>
        </p:nvSpPr>
        <p:spPr/>
        <p:txBody>
          <a:bodyPr/>
          <a:lstStyle/>
          <a:p>
            <a:endParaRPr lang="en-US" dirty="0" smtClean="0"/>
          </a:p>
          <a:p>
            <a:r>
              <a:rPr lang="en-US" dirty="0" smtClean="0"/>
              <a:t>Cellular respiration</a:t>
            </a:r>
          </a:p>
          <a:p>
            <a:r>
              <a:rPr lang="en-US" dirty="0" smtClean="0"/>
              <a:t>Fermentation</a:t>
            </a:r>
            <a:endParaRPr lang="en-US" dirty="0"/>
          </a:p>
        </p:txBody>
      </p:sp>
      <p:pic>
        <p:nvPicPr>
          <p:cNvPr id="4" name="Picture 3" descr="animal cell.jpg"/>
          <p:cNvPicPr>
            <a:picLocks noChangeAspect="1"/>
          </p:cNvPicPr>
          <p:nvPr/>
        </p:nvPicPr>
        <p:blipFill>
          <a:blip r:embed="rId2" cstate="print"/>
          <a:stretch>
            <a:fillRect/>
          </a:stretch>
        </p:blipFill>
        <p:spPr>
          <a:xfrm>
            <a:off x="2590800" y="3048000"/>
            <a:ext cx="5257800" cy="3327498"/>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Pathways</a:t>
            </a:r>
            <a:endParaRPr lang="en-US" dirty="0"/>
          </a:p>
        </p:txBody>
      </p:sp>
      <p:sp>
        <p:nvSpPr>
          <p:cNvPr id="3" name="Content Placeholder 2"/>
          <p:cNvSpPr>
            <a:spLocks noGrp="1"/>
          </p:cNvSpPr>
          <p:nvPr>
            <p:ph idx="1"/>
          </p:nvPr>
        </p:nvSpPr>
        <p:spPr/>
        <p:txBody>
          <a:bodyPr/>
          <a:lstStyle/>
          <a:p>
            <a:r>
              <a:rPr lang="en-US" u="sng" dirty="0" smtClean="0"/>
              <a:t>Cellular respiration</a:t>
            </a:r>
            <a:r>
              <a:rPr lang="en-US" dirty="0" smtClean="0"/>
              <a:t>: an </a:t>
            </a:r>
            <a:r>
              <a:rPr lang="en-US" u="sng" dirty="0" smtClean="0"/>
              <a:t>aerobic</a:t>
            </a:r>
            <a:r>
              <a:rPr lang="en-US" dirty="0" smtClean="0"/>
              <a:t> process (requires the use of oxygen)</a:t>
            </a:r>
            <a:endParaRPr lang="en-US" u="sng" dirty="0" smtClean="0"/>
          </a:p>
          <a:p>
            <a:endParaRPr lang="en-US" u="sng" dirty="0" smtClean="0"/>
          </a:p>
          <a:p>
            <a:r>
              <a:rPr lang="en-US" u="sng" dirty="0" smtClean="0"/>
              <a:t>Fermentation</a:t>
            </a:r>
            <a:r>
              <a:rPr lang="en-US" dirty="0" smtClean="0"/>
              <a:t>: an </a:t>
            </a:r>
            <a:r>
              <a:rPr lang="en-US" u="sng" dirty="0" smtClean="0"/>
              <a:t>anaerobic</a:t>
            </a:r>
            <a:r>
              <a:rPr lang="en-US" dirty="0" smtClean="0"/>
              <a:t> process (does not require the use of oxygen)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Cellular Respiration Video Questions</a:t>
            </a:r>
            <a:endParaRPr lang="en-US" dirty="0"/>
          </a:p>
        </p:txBody>
      </p:sp>
      <p:sp>
        <p:nvSpPr>
          <p:cNvPr id="3" name="Content Placeholder 2"/>
          <p:cNvSpPr>
            <a:spLocks noGrp="1"/>
          </p:cNvSpPr>
          <p:nvPr>
            <p:ph idx="1"/>
          </p:nvPr>
        </p:nvSpPr>
        <p:spPr/>
        <p:txBody>
          <a:bodyPr/>
          <a:lstStyle/>
          <a:p>
            <a:r>
              <a:rPr lang="en-US" dirty="0" smtClean="0"/>
              <a:t>What is done in </a:t>
            </a:r>
            <a:r>
              <a:rPr lang="en-US" dirty="0" err="1" smtClean="0"/>
              <a:t>glycolysis</a:t>
            </a:r>
            <a:r>
              <a:rPr lang="en-US" dirty="0" smtClean="0"/>
              <a:t>?</a:t>
            </a:r>
          </a:p>
          <a:p>
            <a:r>
              <a:rPr lang="en-US" dirty="0" smtClean="0"/>
              <a:t>Where does </a:t>
            </a:r>
            <a:r>
              <a:rPr lang="en-US" dirty="0" err="1" smtClean="0"/>
              <a:t>pyruvic</a:t>
            </a:r>
            <a:r>
              <a:rPr lang="en-US" dirty="0" smtClean="0"/>
              <a:t> acid go once it is made?</a:t>
            </a:r>
          </a:p>
          <a:p>
            <a:r>
              <a:rPr lang="en-US" dirty="0" smtClean="0"/>
              <a:t>What is made in the citric acid cycle?</a:t>
            </a:r>
          </a:p>
          <a:p>
            <a:r>
              <a:rPr lang="en-US" dirty="0" smtClean="0"/>
              <a:t>Which part of cellular respiration makes the most ATP?</a:t>
            </a:r>
          </a:p>
          <a:p>
            <a:r>
              <a:rPr lang="en-US" dirty="0" smtClean="0"/>
              <a:t>What is the goal of cellular respiration?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Exercise</a:t>
            </a:r>
            <a:endParaRPr lang="en-US" dirty="0"/>
          </a:p>
        </p:txBody>
      </p:sp>
      <p:sp>
        <p:nvSpPr>
          <p:cNvPr id="3" name="Content Placeholder 2"/>
          <p:cNvSpPr>
            <a:spLocks noGrp="1"/>
          </p:cNvSpPr>
          <p:nvPr>
            <p:ph sz="half" idx="1"/>
          </p:nvPr>
        </p:nvSpPr>
        <p:spPr/>
        <p:txBody>
          <a:bodyPr/>
          <a:lstStyle/>
          <a:p>
            <a:pPr algn="ctr">
              <a:buNone/>
            </a:pPr>
            <a:r>
              <a:rPr lang="en-US" dirty="0" smtClean="0"/>
              <a:t>Aerobic Pathways</a:t>
            </a:r>
            <a:endParaRPr lang="en-US" dirty="0"/>
          </a:p>
        </p:txBody>
      </p:sp>
      <p:sp>
        <p:nvSpPr>
          <p:cNvPr id="4" name="Content Placeholder 3"/>
          <p:cNvSpPr>
            <a:spLocks noGrp="1"/>
          </p:cNvSpPr>
          <p:nvPr>
            <p:ph sz="half" idx="2"/>
          </p:nvPr>
        </p:nvSpPr>
        <p:spPr/>
        <p:txBody>
          <a:bodyPr/>
          <a:lstStyle/>
          <a:p>
            <a:pPr algn="ctr">
              <a:buNone/>
            </a:pPr>
            <a:r>
              <a:rPr lang="en-US" dirty="0" smtClean="0"/>
              <a:t>Anaerobic Pathways</a:t>
            </a:r>
            <a:endParaRPr lang="en-US" dirty="0"/>
          </a:p>
        </p:txBody>
      </p:sp>
      <p:pic>
        <p:nvPicPr>
          <p:cNvPr id="1026" name="Picture 2" descr="C:\Documents and Settings\chedrick\Local Settings\Temporary Internet Files\Content.IE5\HDX012RR\MC900389122[1].wmf"/>
          <p:cNvPicPr>
            <a:picLocks noChangeAspect="1" noChangeArrowheads="1"/>
          </p:cNvPicPr>
          <p:nvPr/>
        </p:nvPicPr>
        <p:blipFill>
          <a:blip r:embed="rId2" cstate="print"/>
          <a:srcRect/>
          <a:stretch>
            <a:fillRect/>
          </a:stretch>
        </p:blipFill>
        <p:spPr bwMode="auto">
          <a:xfrm>
            <a:off x="1828800" y="2514600"/>
            <a:ext cx="3225881" cy="2438400"/>
          </a:xfrm>
          <a:prstGeom prst="rect">
            <a:avLst/>
          </a:prstGeom>
          <a:noFill/>
        </p:spPr>
      </p:pic>
      <p:pic>
        <p:nvPicPr>
          <p:cNvPr id="1027" name="Picture 3" descr="C:\Documents and Settings\chedrick\Local Settings\Temporary Internet Files\Content.IE5\ZT5P98HU\MC900389124[1].wmf"/>
          <p:cNvPicPr>
            <a:picLocks noChangeAspect="1" noChangeArrowheads="1"/>
          </p:cNvPicPr>
          <p:nvPr/>
        </p:nvPicPr>
        <p:blipFill>
          <a:blip r:embed="rId3" cstate="print"/>
          <a:srcRect/>
          <a:stretch>
            <a:fillRect/>
          </a:stretch>
        </p:blipFill>
        <p:spPr bwMode="auto">
          <a:xfrm>
            <a:off x="5638799" y="2286000"/>
            <a:ext cx="2817433" cy="320040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Glycolysis</a:t>
            </a:r>
            <a:endParaRPr lang="en-US" dirty="0"/>
          </a:p>
        </p:txBody>
      </p:sp>
      <p:sp>
        <p:nvSpPr>
          <p:cNvPr id="3" name="Content Placeholder 2"/>
          <p:cNvSpPr>
            <a:spLocks noGrp="1"/>
          </p:cNvSpPr>
          <p:nvPr>
            <p:ph idx="1"/>
          </p:nvPr>
        </p:nvSpPr>
        <p:spPr/>
        <p:txBody>
          <a:bodyPr/>
          <a:lstStyle/>
          <a:p>
            <a:r>
              <a:rPr lang="en-US" dirty="0" smtClean="0"/>
              <a:t>1</a:t>
            </a:r>
            <a:r>
              <a:rPr lang="en-US" baseline="30000" dirty="0" smtClean="0"/>
              <a:t>st</a:t>
            </a:r>
            <a:r>
              <a:rPr lang="en-US" dirty="0" smtClean="0"/>
              <a:t> step in both cellular respiration and fermentation</a:t>
            </a:r>
          </a:p>
          <a:p>
            <a:r>
              <a:rPr lang="en-US" dirty="0" smtClean="0"/>
              <a:t>Therefore, </a:t>
            </a:r>
            <a:r>
              <a:rPr lang="en-US" dirty="0" err="1" smtClean="0"/>
              <a:t>glycolysis</a:t>
            </a:r>
            <a:r>
              <a:rPr lang="en-US" dirty="0" smtClean="0"/>
              <a:t> occurs in both with oxygen (aerobic) and without oxygen (anaerobic) pathways</a:t>
            </a:r>
          </a:p>
          <a:p>
            <a:r>
              <a:rPr lang="en-US" dirty="0" smtClean="0"/>
              <a:t>It takes place in the cytoplasm </a:t>
            </a:r>
          </a:p>
          <a:p>
            <a:r>
              <a:rPr lang="en-US" dirty="0" smtClean="0"/>
              <a:t>It occurs in all living organisms (prokaryote and eukaryote)</a:t>
            </a:r>
            <a:endParaRPr lang="en-US" dirty="0"/>
          </a:p>
        </p:txBody>
      </p:sp>
      <p:sp>
        <p:nvSpPr>
          <p:cNvPr id="4" name="Smiley Face 3"/>
          <p:cNvSpPr/>
          <p:nvPr/>
        </p:nvSpPr>
        <p:spPr>
          <a:xfrm>
            <a:off x="8008137" y="53340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Glycolysis</a:t>
            </a:r>
            <a:endParaRPr lang="en-US" dirty="0"/>
          </a:p>
        </p:txBody>
      </p:sp>
      <p:sp>
        <p:nvSpPr>
          <p:cNvPr id="3" name="Content Placeholder 2"/>
          <p:cNvSpPr>
            <a:spLocks noGrp="1"/>
          </p:cNvSpPr>
          <p:nvPr>
            <p:ph idx="1"/>
          </p:nvPr>
        </p:nvSpPr>
        <p:spPr/>
        <p:txBody>
          <a:bodyPr/>
          <a:lstStyle/>
          <a:p>
            <a:pPr algn="ctr">
              <a:buNone/>
            </a:pPr>
            <a:r>
              <a:rPr lang="en-US" dirty="0" err="1" smtClean="0"/>
              <a:t>Glucose</a:t>
            </a:r>
            <a:r>
              <a:rPr lang="en-US" dirty="0" err="1" smtClean="0">
                <a:sym typeface="Wingdings" pitchFamily="2" charset="2"/>
              </a:rPr>
              <a:t>Pyruvic</a:t>
            </a:r>
            <a:r>
              <a:rPr lang="en-US" dirty="0" smtClean="0">
                <a:sym typeface="Wingdings" pitchFamily="2" charset="2"/>
              </a:rPr>
              <a:t> Acid</a:t>
            </a:r>
          </a:p>
          <a:p>
            <a:pPr algn="ctr">
              <a:buNone/>
            </a:pPr>
            <a:r>
              <a:rPr lang="en-US" dirty="0" smtClean="0">
                <a:sym typeface="Wingdings" pitchFamily="2" charset="2"/>
              </a:rPr>
              <a:t>C</a:t>
            </a:r>
            <a:r>
              <a:rPr lang="en-US" baseline="-25000" dirty="0" smtClean="0">
                <a:sym typeface="Wingdings" pitchFamily="2" charset="2"/>
              </a:rPr>
              <a:t>6</a:t>
            </a:r>
            <a:r>
              <a:rPr lang="en-US" dirty="0" smtClean="0">
                <a:sym typeface="Wingdings" pitchFamily="2" charset="2"/>
              </a:rPr>
              <a:t>H</a:t>
            </a:r>
            <a:r>
              <a:rPr lang="en-US" baseline="-25000" dirty="0" smtClean="0">
                <a:sym typeface="Wingdings" pitchFamily="2" charset="2"/>
              </a:rPr>
              <a:t>12</a:t>
            </a:r>
            <a:r>
              <a:rPr lang="en-US" dirty="0" smtClean="0">
                <a:sym typeface="Wingdings" pitchFamily="2" charset="2"/>
              </a:rPr>
              <a:t>O</a:t>
            </a:r>
            <a:r>
              <a:rPr lang="en-US" baseline="-25000" dirty="0" smtClean="0">
                <a:sym typeface="Wingdings" pitchFamily="2" charset="2"/>
              </a:rPr>
              <a:t>6</a:t>
            </a:r>
            <a:r>
              <a:rPr lang="en-US" dirty="0" smtClean="0">
                <a:sym typeface="Wingdings" pitchFamily="2" charset="2"/>
              </a:rPr>
              <a:t>2 C</a:t>
            </a:r>
            <a:r>
              <a:rPr lang="en-US" baseline="-25000" dirty="0" smtClean="0">
                <a:sym typeface="Wingdings" pitchFamily="2" charset="2"/>
              </a:rPr>
              <a:t>3</a:t>
            </a:r>
            <a:r>
              <a:rPr lang="en-US" dirty="0" smtClean="0">
                <a:sym typeface="Wingdings" pitchFamily="2" charset="2"/>
              </a:rPr>
              <a:t>H</a:t>
            </a:r>
            <a:r>
              <a:rPr lang="en-US" baseline="-25000" dirty="0" smtClean="0">
                <a:sym typeface="Wingdings" pitchFamily="2" charset="2"/>
              </a:rPr>
              <a:t>4</a:t>
            </a:r>
            <a:r>
              <a:rPr lang="en-US" dirty="0" smtClean="0">
                <a:sym typeface="Wingdings" pitchFamily="2" charset="2"/>
              </a:rPr>
              <a:t>O</a:t>
            </a:r>
            <a:r>
              <a:rPr lang="en-US" baseline="-25000" dirty="0" smtClean="0">
                <a:sym typeface="Wingdings" pitchFamily="2" charset="2"/>
              </a:rPr>
              <a:t>3</a:t>
            </a:r>
            <a:endParaRPr lang="en-US" baseline="-25000" dirty="0">
              <a:sym typeface="Wingdings" pitchFamily="2" charset="2"/>
            </a:endParaRPr>
          </a:p>
          <a:p>
            <a:r>
              <a:rPr lang="en-US" dirty="0" smtClean="0">
                <a:sym typeface="Wingdings" pitchFamily="2" charset="2"/>
              </a:rPr>
              <a:t>A net of 2 ATP are made</a:t>
            </a:r>
          </a:p>
          <a:p>
            <a:r>
              <a:rPr lang="en-US" dirty="0" smtClean="0">
                <a:sym typeface="Wingdings" pitchFamily="2" charset="2"/>
              </a:rPr>
              <a:t>2 NADH (just like NADPH but for the mitochondria) are made</a:t>
            </a:r>
          </a:p>
          <a:p>
            <a:endParaRPr lang="en-US" dirty="0">
              <a:sym typeface="Wingdings" pitchFamily="2" charset="2"/>
            </a:endParaRPr>
          </a:p>
          <a:p>
            <a:r>
              <a:rPr lang="en-US" dirty="0" smtClean="0">
                <a:sym typeface="Wingdings" pitchFamily="2" charset="2"/>
              </a:rPr>
              <a:t>Is this equation balanced?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7555" y="406777"/>
            <a:ext cx="6254445" cy="6413815"/>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Fermentation</a:t>
            </a:r>
            <a:endParaRPr lang="en-US" dirty="0"/>
          </a:p>
        </p:txBody>
      </p:sp>
      <p:sp>
        <p:nvSpPr>
          <p:cNvPr id="3" name="Content Placeholder 2"/>
          <p:cNvSpPr>
            <a:spLocks noGrp="1"/>
          </p:cNvSpPr>
          <p:nvPr>
            <p:ph idx="1"/>
          </p:nvPr>
        </p:nvSpPr>
        <p:spPr/>
        <p:txBody>
          <a:bodyPr/>
          <a:lstStyle/>
          <a:p>
            <a:r>
              <a:rPr lang="en-US" dirty="0" smtClean="0"/>
              <a:t>After glycolysis</a:t>
            </a:r>
          </a:p>
          <a:p>
            <a:endParaRPr lang="en-US" dirty="0" smtClean="0"/>
          </a:p>
          <a:p>
            <a:r>
              <a:rPr lang="en-US" dirty="0" smtClean="0"/>
              <a:t>It occurs if oxygen is not present</a:t>
            </a:r>
          </a:p>
          <a:p>
            <a:endParaRPr lang="en-US" dirty="0" smtClean="0"/>
          </a:p>
          <a:p>
            <a:r>
              <a:rPr lang="en-US" dirty="0" smtClean="0"/>
              <a:t>Two types of fermentation: Alcohol fermentation and lactic acid fermentation</a:t>
            </a:r>
          </a:p>
          <a:p>
            <a:r>
              <a:rPr lang="en-US" dirty="0" smtClean="0"/>
              <a:t>No ATP produced</a:t>
            </a:r>
          </a:p>
          <a:p>
            <a:pPr>
              <a:buNone/>
            </a:pPr>
            <a:endParaRPr lang="en-US" dirty="0"/>
          </a:p>
        </p:txBody>
      </p:sp>
      <p:sp>
        <p:nvSpPr>
          <p:cNvPr id="4" name="Smiley Face 3"/>
          <p:cNvSpPr/>
          <p:nvPr/>
        </p:nvSpPr>
        <p:spPr>
          <a:xfrm>
            <a:off x="7772400" y="5364162"/>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 of Fermentation</a:t>
            </a:r>
            <a:endParaRPr lang="en-US" dirty="0"/>
          </a:p>
        </p:txBody>
      </p:sp>
      <p:sp>
        <p:nvSpPr>
          <p:cNvPr id="3" name="Content Placeholder 2"/>
          <p:cNvSpPr>
            <a:spLocks noGrp="1"/>
          </p:cNvSpPr>
          <p:nvPr>
            <p:ph sz="half" idx="1"/>
          </p:nvPr>
        </p:nvSpPr>
        <p:spPr/>
        <p:txBody>
          <a:bodyPr/>
          <a:lstStyle/>
          <a:p>
            <a:pPr algn="ctr">
              <a:buNone/>
            </a:pPr>
            <a:r>
              <a:rPr lang="en-US" dirty="0" smtClean="0"/>
              <a:t>Alcohol</a:t>
            </a:r>
          </a:p>
          <a:p>
            <a:r>
              <a:rPr lang="en-US" dirty="0" smtClean="0"/>
              <a:t>Formation of alcohol from sugar</a:t>
            </a:r>
          </a:p>
          <a:p>
            <a:endParaRPr lang="en-US" dirty="0" smtClean="0"/>
          </a:p>
          <a:p>
            <a:r>
              <a:rPr lang="en-US" dirty="0" smtClean="0"/>
              <a:t>Characteristic of yeasts and some bacteria</a:t>
            </a:r>
          </a:p>
        </p:txBody>
      </p:sp>
      <p:sp>
        <p:nvSpPr>
          <p:cNvPr id="4" name="Content Placeholder 3"/>
          <p:cNvSpPr>
            <a:spLocks noGrp="1"/>
          </p:cNvSpPr>
          <p:nvPr>
            <p:ph sz="half" idx="2"/>
          </p:nvPr>
        </p:nvSpPr>
        <p:spPr/>
        <p:txBody>
          <a:bodyPr/>
          <a:lstStyle/>
          <a:p>
            <a:pPr algn="ctr">
              <a:buNone/>
            </a:pPr>
            <a:r>
              <a:rPr lang="en-US" dirty="0" smtClean="0"/>
              <a:t>Lactic Acid</a:t>
            </a:r>
          </a:p>
          <a:p>
            <a:r>
              <a:rPr lang="en-US" dirty="0" smtClean="0"/>
              <a:t>Occurs in muscles</a:t>
            </a:r>
          </a:p>
          <a:p>
            <a:r>
              <a:rPr lang="en-US" dirty="0" smtClean="0"/>
              <a:t>Causes some muscle pain</a:t>
            </a:r>
          </a:p>
          <a:p>
            <a:r>
              <a:rPr lang="en-US" dirty="0" smtClean="0"/>
              <a:t>Not enough O</a:t>
            </a:r>
            <a:r>
              <a:rPr lang="en-US" baseline="-25000" dirty="0" smtClean="0"/>
              <a:t>2</a:t>
            </a:r>
            <a:r>
              <a:rPr lang="en-US" dirty="0" smtClean="0"/>
              <a:t> reaches muscles</a:t>
            </a:r>
          </a:p>
        </p:txBody>
      </p:sp>
      <p:sp>
        <p:nvSpPr>
          <p:cNvPr id="5" name="Smiley Face 4"/>
          <p:cNvSpPr/>
          <p:nvPr/>
        </p:nvSpPr>
        <p:spPr>
          <a:xfrm>
            <a:off x="7696200" y="537972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Cellular Respiration?</a:t>
            </a:r>
            <a:endParaRPr lang="en-US" dirty="0"/>
          </a:p>
        </p:txBody>
      </p:sp>
      <p:sp>
        <p:nvSpPr>
          <p:cNvPr id="3" name="Content Placeholder 2"/>
          <p:cNvSpPr>
            <a:spLocks noGrp="1"/>
          </p:cNvSpPr>
          <p:nvPr>
            <p:ph idx="1"/>
          </p:nvPr>
        </p:nvSpPr>
        <p:spPr/>
        <p:txBody>
          <a:bodyPr/>
          <a:lstStyle/>
          <a:p>
            <a:r>
              <a:rPr lang="en-US" dirty="0" smtClean="0"/>
              <a:t>The process that releases energy in food with the presence of oxygen</a:t>
            </a:r>
          </a:p>
          <a:p>
            <a:endParaRPr lang="en-US" dirty="0" smtClean="0"/>
          </a:p>
          <a:p>
            <a:r>
              <a:rPr lang="en-US" dirty="0" smtClean="0"/>
              <a:t>The reaction involved in respiration are catabolic reactions</a:t>
            </a:r>
            <a:endParaRPr lang="en-US" dirty="0"/>
          </a:p>
        </p:txBody>
      </p:sp>
      <p:sp>
        <p:nvSpPr>
          <p:cNvPr id="4" name="Smiley Face 3"/>
          <p:cNvSpPr/>
          <p:nvPr/>
        </p:nvSpPr>
        <p:spPr>
          <a:xfrm>
            <a:off x="7848600" y="54102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a:t>
            </a:r>
            <a:r>
              <a:rPr lang="en-US" dirty="0" smtClean="0"/>
              <a:t> Stages of Cellular Respiration</a:t>
            </a:r>
            <a:endParaRPr lang="en-US" dirty="0"/>
          </a:p>
        </p:txBody>
      </p:sp>
      <p:sp>
        <p:nvSpPr>
          <p:cNvPr id="3" name="Content Placeholder 2"/>
          <p:cNvSpPr>
            <a:spLocks noGrp="1"/>
          </p:cNvSpPr>
          <p:nvPr>
            <p:ph idx="1"/>
          </p:nvPr>
        </p:nvSpPr>
        <p:spPr/>
        <p:txBody>
          <a:bodyPr/>
          <a:lstStyle/>
          <a:p>
            <a:r>
              <a:rPr lang="en-US" dirty="0" smtClean="0"/>
              <a:t>Krebs Cycle</a:t>
            </a:r>
          </a:p>
          <a:p>
            <a:r>
              <a:rPr lang="en-US" dirty="0" smtClean="0"/>
              <a:t>Electron Transport Chain</a:t>
            </a:r>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ellular Respiration.jpg"/>
          <p:cNvPicPr>
            <a:picLocks noChangeAspect="1"/>
          </p:cNvPicPr>
          <p:nvPr/>
        </p:nvPicPr>
        <p:blipFill>
          <a:blip r:embed="rId2" cstate="print"/>
          <a:stretch>
            <a:fillRect/>
          </a:stretch>
        </p:blipFill>
        <p:spPr>
          <a:xfrm>
            <a:off x="1447800" y="990600"/>
            <a:ext cx="6744510" cy="4731224"/>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Krebs Cycle (Citric Acid Cycle)</a:t>
            </a:r>
            <a:endParaRPr lang="en-US" dirty="0"/>
          </a:p>
        </p:txBody>
      </p:sp>
      <p:sp>
        <p:nvSpPr>
          <p:cNvPr id="3" name="Content Placeholder 2"/>
          <p:cNvSpPr>
            <a:spLocks noGrp="1"/>
          </p:cNvSpPr>
          <p:nvPr>
            <p:ph idx="1"/>
          </p:nvPr>
        </p:nvSpPr>
        <p:spPr/>
        <p:txBody>
          <a:bodyPr/>
          <a:lstStyle/>
          <a:p>
            <a:r>
              <a:rPr lang="en-US" dirty="0" smtClean="0"/>
              <a:t>2</a:t>
            </a:r>
            <a:r>
              <a:rPr lang="en-US" baseline="30000" dirty="0" smtClean="0"/>
              <a:t>nd</a:t>
            </a:r>
            <a:r>
              <a:rPr lang="en-US" dirty="0" smtClean="0"/>
              <a:t> step in cellular respiration</a:t>
            </a:r>
          </a:p>
          <a:p>
            <a:r>
              <a:rPr lang="en-US" dirty="0" smtClean="0"/>
              <a:t>Takes place in matrix of mitochondria</a:t>
            </a:r>
          </a:p>
          <a:p>
            <a:r>
              <a:rPr lang="en-US" dirty="0" smtClean="0"/>
              <a:t>Pyruvic acid is broken down into carbon dioxide</a:t>
            </a:r>
          </a:p>
          <a:p>
            <a:r>
              <a:rPr lang="en-US" dirty="0"/>
              <a:t>3</a:t>
            </a:r>
            <a:r>
              <a:rPr lang="en-US" dirty="0" smtClean="0"/>
              <a:t> more NADH are made</a:t>
            </a:r>
          </a:p>
          <a:p>
            <a:r>
              <a:rPr lang="en-US" dirty="0" smtClean="0"/>
              <a:t>2 FADH</a:t>
            </a:r>
            <a:r>
              <a:rPr lang="en-US" baseline="-25000" dirty="0" smtClean="0"/>
              <a:t>2</a:t>
            </a:r>
            <a:r>
              <a:rPr lang="en-US" dirty="0" smtClean="0"/>
              <a:t> (just like ATP and NADH) are made</a:t>
            </a:r>
          </a:p>
          <a:p>
            <a:r>
              <a:rPr lang="en-US" dirty="0" smtClean="0"/>
              <a:t>Releases 2 more ATP</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12/8-9/14</a:t>
            </a:r>
            <a:endParaRPr lang="en-US" dirty="0"/>
          </a:p>
        </p:txBody>
      </p:sp>
      <p:sp>
        <p:nvSpPr>
          <p:cNvPr id="3" name="Content Placeholder 2"/>
          <p:cNvSpPr>
            <a:spLocks noGrp="1"/>
          </p:cNvSpPr>
          <p:nvPr>
            <p:ph idx="1"/>
          </p:nvPr>
        </p:nvSpPr>
        <p:spPr/>
        <p:txBody>
          <a:bodyPr/>
          <a:lstStyle/>
          <a:p>
            <a:r>
              <a:rPr lang="en-US" dirty="0" smtClean="0"/>
              <a:t>Write out the chemical formulae for cellular respiration and photosynthesis.  How are they the same? How are they different?</a:t>
            </a:r>
          </a:p>
          <a:p>
            <a:endParaRPr lang="en-US" dirty="0"/>
          </a:p>
          <a:p>
            <a:r>
              <a:rPr lang="en-US" dirty="0" smtClean="0"/>
              <a:t>What is happening in the Krebs cycle? Where is it happening?</a:t>
            </a:r>
            <a:endParaRPr lang="en-US" dirty="0"/>
          </a:p>
        </p:txBody>
      </p:sp>
    </p:spTree>
    <p:extLst>
      <p:ext uri="{BB962C8B-B14F-4D97-AF65-F5344CB8AC3E}">
        <p14:creationId xmlns:p14="http://schemas.microsoft.com/office/powerpoint/2010/main" val="4339002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Krebs Cycle</a:t>
            </a:r>
            <a:endParaRPr lang="en-US" dirty="0"/>
          </a:p>
        </p:txBody>
      </p:sp>
      <p:pic>
        <p:nvPicPr>
          <p:cNvPr id="4" name="Content Placeholder 3"/>
          <p:cNvPicPr>
            <a:picLocks noGrp="1" noChangeAspect="1"/>
          </p:cNvPicPr>
          <p:nvPr>
            <p:ph idx="1"/>
          </p:nvPr>
        </p:nvPicPr>
        <p:blipFill>
          <a:blip r:embed="rId2"/>
          <a:stretch>
            <a:fillRect/>
          </a:stretch>
        </p:blipFill>
        <p:spPr>
          <a:xfrm>
            <a:off x="1433748" y="1417638"/>
            <a:ext cx="6643452" cy="5129171"/>
          </a:xfrm>
          <a:prstGeom prst="rect">
            <a:avLst/>
          </a:prstGeom>
        </p:spPr>
      </p:pic>
    </p:spTree>
    <p:extLst>
      <p:ext uri="{BB962C8B-B14F-4D97-AF65-F5344CB8AC3E}">
        <p14:creationId xmlns:p14="http://schemas.microsoft.com/office/powerpoint/2010/main" val="23074989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 Transport Chain</a:t>
            </a:r>
            <a:endParaRPr lang="en-US" dirty="0"/>
          </a:p>
        </p:txBody>
      </p:sp>
      <p:sp>
        <p:nvSpPr>
          <p:cNvPr id="3" name="Content Placeholder 2"/>
          <p:cNvSpPr>
            <a:spLocks noGrp="1"/>
          </p:cNvSpPr>
          <p:nvPr>
            <p:ph idx="1"/>
          </p:nvPr>
        </p:nvSpPr>
        <p:spPr/>
        <p:txBody>
          <a:bodyPr/>
          <a:lstStyle/>
          <a:p>
            <a:r>
              <a:rPr lang="en-US" dirty="0" smtClean="0"/>
              <a:t>Occurs in the cristae of the mitochondria</a:t>
            </a:r>
          </a:p>
          <a:p>
            <a:r>
              <a:rPr lang="en-US" dirty="0" smtClean="0"/>
              <a:t>NADH and FADH</a:t>
            </a:r>
            <a:r>
              <a:rPr lang="en-US" baseline="-25000" dirty="0" smtClean="0"/>
              <a:t>2</a:t>
            </a:r>
            <a:r>
              <a:rPr lang="en-US" dirty="0" smtClean="0"/>
              <a:t> are used</a:t>
            </a:r>
          </a:p>
          <a:p>
            <a:r>
              <a:rPr lang="en-US" dirty="0" smtClean="0"/>
              <a:t>High energy electrons that came from Krebs cycle are used to convert ADP into ATP</a:t>
            </a:r>
          </a:p>
          <a:p>
            <a:r>
              <a:rPr lang="en-US" dirty="0" smtClean="0"/>
              <a:t>Oxygen is a reactant and water a product</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Image result for electron transport chai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2"/>
          <a:stretch>
            <a:fillRect/>
          </a:stretch>
        </p:blipFill>
        <p:spPr>
          <a:xfrm>
            <a:off x="685800" y="685800"/>
            <a:ext cx="8300358" cy="4648200"/>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ATP Production</a:t>
            </a:r>
            <a:endParaRPr lang="en-US" dirty="0"/>
          </a:p>
        </p:txBody>
      </p:sp>
      <p:sp>
        <p:nvSpPr>
          <p:cNvPr id="3" name="Content Placeholder 2"/>
          <p:cNvSpPr>
            <a:spLocks noGrp="1"/>
          </p:cNvSpPr>
          <p:nvPr>
            <p:ph idx="1"/>
          </p:nvPr>
        </p:nvSpPr>
        <p:spPr/>
        <p:txBody>
          <a:bodyPr/>
          <a:lstStyle/>
          <a:p>
            <a:r>
              <a:rPr lang="en-US" dirty="0" err="1" smtClean="0"/>
              <a:t>Glycolysis</a:t>
            </a:r>
            <a:r>
              <a:rPr lang="en-US" dirty="0" smtClean="0"/>
              <a:t>=2 ATP</a:t>
            </a:r>
          </a:p>
          <a:p>
            <a:endParaRPr lang="en-US" dirty="0" smtClean="0"/>
          </a:p>
          <a:p>
            <a:r>
              <a:rPr lang="en-US" dirty="0" smtClean="0"/>
              <a:t>Krebs=2 ATP</a:t>
            </a:r>
          </a:p>
          <a:p>
            <a:endParaRPr lang="en-US" dirty="0" smtClean="0"/>
          </a:p>
          <a:p>
            <a:r>
              <a:rPr lang="en-US" dirty="0" smtClean="0"/>
              <a:t>Electron Transport Chain= 34 ATP</a:t>
            </a:r>
            <a:endParaRPr lang="en-US" dirty="0"/>
          </a:p>
        </p:txBody>
      </p:sp>
      <p:sp>
        <p:nvSpPr>
          <p:cNvPr id="4" name="Smiley Face 3"/>
          <p:cNvSpPr/>
          <p:nvPr/>
        </p:nvSpPr>
        <p:spPr>
          <a:xfrm>
            <a:off x="8229600" y="60198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Chemical Energy Produced By </a:t>
            </a:r>
            <a:r>
              <a:rPr lang="en-US" dirty="0" err="1" smtClean="0"/>
              <a:t>Glycolysis</a:t>
            </a:r>
            <a:r>
              <a:rPr lang="en-US" dirty="0" smtClean="0"/>
              <a:t>/Cellular Respiration</a:t>
            </a:r>
            <a:endParaRPr lang="en-US" dirty="0"/>
          </a:p>
        </p:txBody>
      </p:sp>
      <p:sp>
        <p:nvSpPr>
          <p:cNvPr id="3" name="Content Placeholder 2"/>
          <p:cNvSpPr>
            <a:spLocks noGrp="1"/>
          </p:cNvSpPr>
          <p:nvPr>
            <p:ph idx="1"/>
          </p:nvPr>
        </p:nvSpPr>
        <p:spPr/>
        <p:txBody>
          <a:bodyPr/>
          <a:lstStyle/>
          <a:p>
            <a:r>
              <a:rPr lang="en-US" dirty="0" smtClean="0"/>
              <a:t>A single molecule of glucose produces:</a:t>
            </a:r>
          </a:p>
          <a:p>
            <a:pPr algn="ctr">
              <a:buNone/>
            </a:pPr>
            <a:endParaRPr lang="en-US" sz="9600" dirty="0" smtClean="0"/>
          </a:p>
          <a:p>
            <a:pPr algn="ctr">
              <a:buNone/>
            </a:pPr>
            <a:r>
              <a:rPr lang="en-US" sz="9600" dirty="0" smtClean="0"/>
              <a:t>38 ATP</a:t>
            </a:r>
            <a:endParaRPr lang="en-US" sz="9600" dirty="0"/>
          </a:p>
        </p:txBody>
      </p:sp>
      <p:sp>
        <p:nvSpPr>
          <p:cNvPr id="4" name="Smiley Face 3"/>
          <p:cNvSpPr/>
          <p:nvPr/>
        </p:nvSpPr>
        <p:spPr>
          <a:xfrm>
            <a:off x="8077200" y="58674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Tree Map Time!</a:t>
            </a:r>
            <a:endParaRPr lang="en-US" dirty="0"/>
          </a:p>
        </p:txBody>
      </p:sp>
      <p:sp>
        <p:nvSpPr>
          <p:cNvPr id="3" name="Content Placeholder 2"/>
          <p:cNvSpPr>
            <a:spLocks noGrp="1"/>
          </p:cNvSpPr>
          <p:nvPr>
            <p:ph idx="1"/>
          </p:nvPr>
        </p:nvSpPr>
        <p:spPr/>
        <p:txBody>
          <a:bodyPr/>
          <a:lstStyle/>
          <a:p>
            <a:r>
              <a:rPr lang="en-US" dirty="0" smtClean="0"/>
              <a:t>Create a tree map detailing Glycolysis, the Krebs Cycle, and the electron transport chain.</a:t>
            </a:r>
            <a:endParaRPr lang="en-US" dirty="0"/>
          </a:p>
        </p:txBody>
      </p:sp>
      <p:sp>
        <p:nvSpPr>
          <p:cNvPr id="4" name="Smiley Face 3"/>
          <p:cNvSpPr/>
          <p:nvPr/>
        </p:nvSpPr>
        <p:spPr>
          <a:xfrm>
            <a:off x="7696200" y="5364162"/>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09678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Compare and Contrast</a:t>
            </a:r>
            <a:endParaRPr lang="en-US" dirty="0"/>
          </a:p>
        </p:txBody>
      </p:sp>
      <p:sp>
        <p:nvSpPr>
          <p:cNvPr id="3" name="Content Placeholder 2"/>
          <p:cNvSpPr>
            <a:spLocks noGrp="1"/>
          </p:cNvSpPr>
          <p:nvPr>
            <p:ph sz="half" idx="1"/>
          </p:nvPr>
        </p:nvSpPr>
        <p:spPr/>
        <p:txBody>
          <a:bodyPr/>
          <a:lstStyle/>
          <a:p>
            <a:pPr algn="ctr">
              <a:buNone/>
            </a:pPr>
            <a:r>
              <a:rPr lang="en-US" u="sng" dirty="0" smtClean="0"/>
              <a:t>Photosynthesis</a:t>
            </a:r>
          </a:p>
          <a:p>
            <a:r>
              <a:rPr lang="en-US" dirty="0" smtClean="0"/>
              <a:t>Energy capture</a:t>
            </a:r>
          </a:p>
          <a:p>
            <a:r>
              <a:rPr lang="en-US" dirty="0" smtClean="0"/>
              <a:t>Anabolic</a:t>
            </a:r>
          </a:p>
          <a:p>
            <a:r>
              <a:rPr lang="en-US" dirty="0" smtClean="0"/>
              <a:t>Chloroplast</a:t>
            </a:r>
          </a:p>
          <a:p>
            <a:r>
              <a:rPr lang="en-US" dirty="0" smtClean="0"/>
              <a:t>Reactants= 6CO</a:t>
            </a:r>
            <a:r>
              <a:rPr lang="en-US" baseline="-25000" dirty="0" smtClean="0"/>
              <a:t>2</a:t>
            </a:r>
            <a:r>
              <a:rPr lang="en-US" dirty="0" smtClean="0"/>
              <a:t> and 6H</a:t>
            </a:r>
            <a:r>
              <a:rPr lang="en-US" baseline="-25000" dirty="0" smtClean="0"/>
              <a:t>2</a:t>
            </a:r>
            <a:r>
              <a:rPr lang="en-US" dirty="0" smtClean="0"/>
              <a:t>O</a:t>
            </a:r>
          </a:p>
          <a:p>
            <a:r>
              <a:rPr lang="en-US" dirty="0" smtClean="0"/>
              <a:t>Products= C</a:t>
            </a:r>
            <a:r>
              <a:rPr lang="en-US" baseline="-25000" dirty="0" smtClean="0"/>
              <a:t>6</a:t>
            </a:r>
            <a:r>
              <a:rPr lang="en-US" dirty="0" smtClean="0"/>
              <a:t>H</a:t>
            </a:r>
            <a:r>
              <a:rPr lang="en-US" baseline="-25000" dirty="0" smtClean="0"/>
              <a:t>12</a:t>
            </a:r>
            <a:r>
              <a:rPr lang="en-US" dirty="0" smtClean="0"/>
              <a:t>O</a:t>
            </a:r>
            <a:r>
              <a:rPr lang="en-US" baseline="-25000" dirty="0" smtClean="0"/>
              <a:t>6</a:t>
            </a:r>
            <a:r>
              <a:rPr lang="en-US" dirty="0" smtClean="0"/>
              <a:t> and 6O</a:t>
            </a:r>
            <a:r>
              <a:rPr lang="en-US" baseline="-25000" dirty="0" smtClean="0"/>
              <a:t>2</a:t>
            </a:r>
            <a:endParaRPr lang="en-US" dirty="0"/>
          </a:p>
        </p:txBody>
      </p:sp>
      <p:sp>
        <p:nvSpPr>
          <p:cNvPr id="4" name="Content Placeholder 3"/>
          <p:cNvSpPr>
            <a:spLocks noGrp="1"/>
          </p:cNvSpPr>
          <p:nvPr>
            <p:ph sz="half" idx="2"/>
          </p:nvPr>
        </p:nvSpPr>
        <p:spPr/>
        <p:txBody>
          <a:bodyPr/>
          <a:lstStyle/>
          <a:p>
            <a:pPr algn="ctr">
              <a:buNone/>
            </a:pPr>
            <a:r>
              <a:rPr lang="en-US" u="sng" dirty="0" smtClean="0"/>
              <a:t>Cellular Respiration</a:t>
            </a:r>
          </a:p>
          <a:p>
            <a:r>
              <a:rPr lang="en-US" dirty="0" smtClean="0"/>
              <a:t>Energy release</a:t>
            </a:r>
          </a:p>
          <a:p>
            <a:r>
              <a:rPr lang="en-US" dirty="0" smtClean="0"/>
              <a:t>Catabolic</a:t>
            </a:r>
          </a:p>
          <a:p>
            <a:r>
              <a:rPr lang="en-US" dirty="0" smtClean="0"/>
              <a:t>Mitochondria</a:t>
            </a:r>
          </a:p>
          <a:p>
            <a:r>
              <a:rPr lang="en-US" dirty="0" smtClean="0"/>
              <a:t>Reactants= C</a:t>
            </a:r>
            <a:r>
              <a:rPr lang="en-US" baseline="-25000" dirty="0" smtClean="0"/>
              <a:t>6</a:t>
            </a:r>
            <a:r>
              <a:rPr lang="en-US" dirty="0" smtClean="0"/>
              <a:t>H</a:t>
            </a:r>
            <a:r>
              <a:rPr lang="en-US" baseline="-25000" dirty="0" smtClean="0"/>
              <a:t>12</a:t>
            </a:r>
            <a:r>
              <a:rPr lang="en-US" dirty="0" smtClean="0"/>
              <a:t>O</a:t>
            </a:r>
            <a:r>
              <a:rPr lang="en-US" baseline="-25000" dirty="0" smtClean="0"/>
              <a:t>6</a:t>
            </a:r>
            <a:r>
              <a:rPr lang="en-US" dirty="0" smtClean="0"/>
              <a:t> and 6O</a:t>
            </a:r>
            <a:r>
              <a:rPr lang="en-US" baseline="-25000" dirty="0" smtClean="0"/>
              <a:t>2</a:t>
            </a:r>
            <a:endParaRPr lang="en-US" dirty="0" smtClean="0"/>
          </a:p>
          <a:p>
            <a:r>
              <a:rPr lang="en-US" dirty="0" smtClean="0"/>
              <a:t>Products= 6CO</a:t>
            </a:r>
            <a:r>
              <a:rPr lang="en-US" baseline="-25000" dirty="0" smtClean="0"/>
              <a:t>2</a:t>
            </a:r>
            <a:r>
              <a:rPr lang="en-US" dirty="0" smtClean="0"/>
              <a:t> and 6H</a:t>
            </a:r>
            <a:r>
              <a:rPr lang="en-US" baseline="-25000" dirty="0" smtClean="0"/>
              <a:t>2</a:t>
            </a:r>
            <a:r>
              <a:rPr lang="en-US" dirty="0" smtClean="0"/>
              <a:t>O</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Compare and Contrast</a:t>
            </a:r>
            <a:endParaRPr lang="en-US" dirty="0"/>
          </a:p>
        </p:txBody>
      </p:sp>
      <p:sp>
        <p:nvSpPr>
          <p:cNvPr id="3" name="Content Placeholder 2"/>
          <p:cNvSpPr>
            <a:spLocks noGrp="1"/>
          </p:cNvSpPr>
          <p:nvPr>
            <p:ph sz="half" idx="1"/>
          </p:nvPr>
        </p:nvSpPr>
        <p:spPr/>
        <p:txBody>
          <a:bodyPr>
            <a:normAutofit/>
          </a:bodyPr>
          <a:lstStyle/>
          <a:p>
            <a:pPr algn="ctr">
              <a:buNone/>
            </a:pPr>
            <a:r>
              <a:rPr lang="en-US" sz="3600" u="sng" dirty="0" smtClean="0"/>
              <a:t>Photosynthesis</a:t>
            </a:r>
          </a:p>
          <a:p>
            <a:r>
              <a:rPr lang="en-US" sz="3600" dirty="0" smtClean="0"/>
              <a:t>2 Processes:</a:t>
            </a:r>
          </a:p>
          <a:p>
            <a:pPr marL="870966" lvl="1" indent="-514350">
              <a:buFont typeface="+mj-lt"/>
              <a:buAutoNum type="arabicPeriod"/>
            </a:pPr>
            <a:r>
              <a:rPr lang="en-US" sz="3600" dirty="0" smtClean="0"/>
              <a:t>Light </a:t>
            </a:r>
            <a:r>
              <a:rPr lang="en-US" sz="3600" dirty="0"/>
              <a:t>R</a:t>
            </a:r>
            <a:r>
              <a:rPr lang="en-US" sz="3600" dirty="0" smtClean="0"/>
              <a:t>eactions </a:t>
            </a:r>
          </a:p>
          <a:p>
            <a:pPr marL="870966" lvl="1" indent="-514350">
              <a:buFont typeface="+mj-lt"/>
              <a:buAutoNum type="arabicPeriod"/>
            </a:pPr>
            <a:r>
              <a:rPr lang="en-US" sz="3600" dirty="0" smtClean="0"/>
              <a:t>Calvin Cycle</a:t>
            </a:r>
            <a:endParaRPr lang="en-US" sz="3600" dirty="0"/>
          </a:p>
        </p:txBody>
      </p:sp>
      <p:sp>
        <p:nvSpPr>
          <p:cNvPr id="4" name="Content Placeholder 3"/>
          <p:cNvSpPr>
            <a:spLocks noGrp="1"/>
          </p:cNvSpPr>
          <p:nvPr>
            <p:ph sz="half" idx="2"/>
          </p:nvPr>
        </p:nvSpPr>
        <p:spPr/>
        <p:txBody>
          <a:bodyPr>
            <a:normAutofit/>
          </a:bodyPr>
          <a:lstStyle/>
          <a:p>
            <a:pPr algn="ctr">
              <a:buNone/>
            </a:pPr>
            <a:r>
              <a:rPr lang="en-US" u="sng" dirty="0" smtClean="0"/>
              <a:t>Cellular Respiration</a:t>
            </a:r>
          </a:p>
          <a:p>
            <a:r>
              <a:rPr lang="en-US" dirty="0" smtClean="0"/>
              <a:t>3 Processes:</a:t>
            </a:r>
          </a:p>
          <a:p>
            <a:pPr marL="870966" lvl="1" indent="-514350">
              <a:buFont typeface="+mj-lt"/>
              <a:buAutoNum type="arabicPeriod"/>
            </a:pPr>
            <a:r>
              <a:rPr lang="en-US" sz="2800" dirty="0" smtClean="0"/>
              <a:t>Glycolysis </a:t>
            </a:r>
          </a:p>
          <a:p>
            <a:pPr marL="870966" lvl="1" indent="-514350">
              <a:buFont typeface="+mj-lt"/>
              <a:buAutoNum type="arabicPeriod"/>
            </a:pPr>
            <a:r>
              <a:rPr lang="en-US" sz="2800" dirty="0" smtClean="0"/>
              <a:t>Krebs Cycle</a:t>
            </a:r>
          </a:p>
          <a:p>
            <a:pPr marL="870966" lvl="1" indent="-514350">
              <a:buFont typeface="+mj-lt"/>
              <a:buAutoNum type="arabicPeriod"/>
            </a:pPr>
            <a:r>
              <a:rPr lang="en-US" sz="2800" dirty="0" smtClean="0"/>
              <a:t>Electron Transport Chain</a:t>
            </a:r>
            <a:endParaRPr lang="en-US" sz="2800" dirty="0"/>
          </a:p>
        </p:txBody>
      </p:sp>
      <p:sp>
        <p:nvSpPr>
          <p:cNvPr id="5" name="Smiley Face 4"/>
          <p:cNvSpPr/>
          <p:nvPr/>
        </p:nvSpPr>
        <p:spPr>
          <a:xfrm>
            <a:off x="8008137" y="55626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Fermentation Lab</a:t>
            </a:r>
            <a:endParaRPr lang="en-US" dirty="0"/>
          </a:p>
        </p:txBody>
      </p:sp>
      <p:sp>
        <p:nvSpPr>
          <p:cNvPr id="3" name="Content Placeholder 2"/>
          <p:cNvSpPr>
            <a:spLocks noGrp="1"/>
          </p:cNvSpPr>
          <p:nvPr>
            <p:ph idx="1"/>
          </p:nvPr>
        </p:nvSpPr>
        <p:spPr/>
        <p:txBody>
          <a:bodyPr/>
          <a:lstStyle/>
          <a:p>
            <a:r>
              <a:rPr lang="en-US" dirty="0" smtClean="0"/>
              <a:t>Today we will be using yeast and other household cooking materials to measure the rate of fermentation in yeasts.</a:t>
            </a:r>
          </a:p>
          <a:p>
            <a:r>
              <a:rPr lang="en-US" dirty="0" smtClean="0"/>
              <a:t>You will be given 4 Ziploc bags to perform your experiment.  In one bag you will put 50 mL of plain water and 10g of yeast and in other you will put 50 mL of 10% sucrose solution and 10g of yeast. </a:t>
            </a:r>
            <a:endParaRPr lang="en-US" dirty="0"/>
          </a:p>
        </p:txBody>
      </p:sp>
    </p:spTree>
    <p:extLst>
      <p:ext uri="{BB962C8B-B14F-4D97-AF65-F5344CB8AC3E}">
        <p14:creationId xmlns:p14="http://schemas.microsoft.com/office/powerpoint/2010/main" val="1097022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Yeast Fermentation Lab</a:t>
            </a:r>
            <a:endParaRPr lang="en-US" dirty="0"/>
          </a:p>
        </p:txBody>
      </p:sp>
      <p:sp>
        <p:nvSpPr>
          <p:cNvPr id="3" name="Content Placeholder 2"/>
          <p:cNvSpPr>
            <a:spLocks noGrp="1"/>
          </p:cNvSpPr>
          <p:nvPr>
            <p:ph idx="1"/>
          </p:nvPr>
        </p:nvSpPr>
        <p:spPr/>
        <p:txBody>
          <a:bodyPr>
            <a:normAutofit lnSpcReduction="10000"/>
          </a:bodyPr>
          <a:lstStyle/>
          <a:p>
            <a:r>
              <a:rPr lang="en-US" dirty="0" smtClean="0"/>
              <a:t>For your other 2 bags you will put 50 mL of tap water, 10 g of yeast and any other of the materials that are available to you at the front counter.</a:t>
            </a:r>
          </a:p>
          <a:p>
            <a:pPr marL="916686" lvl="1" indent="-514350">
              <a:buFont typeface="+mj-lt"/>
              <a:buAutoNum type="arabicPeriod"/>
            </a:pPr>
            <a:r>
              <a:rPr lang="en-US" dirty="0" smtClean="0"/>
              <a:t>Please write a question for your experiment.</a:t>
            </a:r>
          </a:p>
          <a:p>
            <a:pPr marL="916686" lvl="1" indent="-514350">
              <a:buFont typeface="+mj-lt"/>
              <a:buAutoNum type="arabicPeriod"/>
            </a:pPr>
            <a:r>
              <a:rPr lang="en-US" dirty="0" smtClean="0"/>
              <a:t>Please write a hypothesis for your experiment.</a:t>
            </a:r>
          </a:p>
          <a:p>
            <a:pPr marL="916686" lvl="1" indent="-514350">
              <a:buFont typeface="+mj-lt"/>
              <a:buAutoNum type="arabicPeriod"/>
            </a:pPr>
            <a:r>
              <a:rPr lang="en-US" dirty="0" smtClean="0"/>
              <a:t>What are the independent, dependent and control variables?</a:t>
            </a:r>
          </a:p>
        </p:txBody>
      </p:sp>
    </p:spTree>
    <p:extLst>
      <p:ext uri="{BB962C8B-B14F-4D97-AF65-F5344CB8AC3E}">
        <p14:creationId xmlns:p14="http://schemas.microsoft.com/office/powerpoint/2010/main" val="3519473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Binder Check</a:t>
            </a:r>
            <a:endParaRPr lang="en-US" dirty="0"/>
          </a:p>
        </p:txBody>
      </p:sp>
      <p:sp>
        <p:nvSpPr>
          <p:cNvPr id="3" name="Content Placeholder 2"/>
          <p:cNvSpPr>
            <a:spLocks noGrp="1"/>
          </p:cNvSpPr>
          <p:nvPr>
            <p:ph idx="1"/>
          </p:nvPr>
        </p:nvSpPr>
        <p:spPr/>
        <p:txBody>
          <a:bodyPr/>
          <a:lstStyle/>
          <a:p>
            <a:r>
              <a:rPr lang="en-US" dirty="0" smtClean="0"/>
              <a:t>Here is what is needed for the check:</a:t>
            </a:r>
          </a:p>
          <a:p>
            <a:r>
              <a:rPr lang="en-US" dirty="0" smtClean="0"/>
              <a:t>ATP notes, ATP worksheet, ATP cycle activity, liver enzyme lab, photosynthesis notes, the protein story, photosynthesis drawings, photosynthesis lab, photosynthesis reading questions, photosynthesis worksheet questions, cellular respiration notes, yeast lab, cellular respiration flow chart</a:t>
            </a:r>
            <a:endParaRPr lang="en-US" dirty="0"/>
          </a:p>
        </p:txBody>
      </p:sp>
    </p:spTree>
    <p:extLst>
      <p:ext uri="{BB962C8B-B14F-4D97-AF65-F5344CB8AC3E}">
        <p14:creationId xmlns:p14="http://schemas.microsoft.com/office/powerpoint/2010/main" val="22297280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Yeast Fermentation Lab</a:t>
            </a:r>
            <a:endParaRPr lang="en-US" dirty="0"/>
          </a:p>
        </p:txBody>
      </p:sp>
      <p:sp>
        <p:nvSpPr>
          <p:cNvPr id="3" name="Content Placeholder 2"/>
          <p:cNvSpPr>
            <a:spLocks noGrp="1"/>
          </p:cNvSpPr>
          <p:nvPr>
            <p:ph idx="1"/>
          </p:nvPr>
        </p:nvSpPr>
        <p:spPr/>
        <p:txBody>
          <a:bodyPr>
            <a:normAutofit lnSpcReduction="10000"/>
          </a:bodyPr>
          <a:lstStyle/>
          <a:p>
            <a:r>
              <a:rPr lang="en-US" dirty="0" smtClean="0"/>
              <a:t>You must come up to me and show me answers to questions 1, 2 and 3 before you can actually continue with your experiment.</a:t>
            </a:r>
          </a:p>
          <a:p>
            <a:r>
              <a:rPr lang="en-US" dirty="0" smtClean="0"/>
              <a:t>You will check your bags every 10 minutes for an hour.  Please create a table for this process.</a:t>
            </a:r>
          </a:p>
          <a:p>
            <a:r>
              <a:rPr lang="en-US" dirty="0" smtClean="0"/>
              <a:t>Fold bags over 4 times and then measure the circumference of the bags to get an accurate measurement of the bags.</a:t>
            </a:r>
          </a:p>
        </p:txBody>
      </p:sp>
    </p:spTree>
    <p:extLst>
      <p:ext uri="{BB962C8B-B14F-4D97-AF65-F5344CB8AC3E}">
        <p14:creationId xmlns:p14="http://schemas.microsoft.com/office/powerpoint/2010/main" val="17064446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Yeast Fermentation Lab</a:t>
            </a:r>
            <a:endParaRPr lang="en-US" dirty="0"/>
          </a:p>
        </p:txBody>
      </p:sp>
      <p:sp>
        <p:nvSpPr>
          <p:cNvPr id="3" name="Content Placeholder 2"/>
          <p:cNvSpPr>
            <a:spLocks noGrp="1"/>
          </p:cNvSpPr>
          <p:nvPr>
            <p:ph idx="1"/>
          </p:nvPr>
        </p:nvSpPr>
        <p:spPr/>
        <p:txBody>
          <a:bodyPr>
            <a:normAutofit lnSpcReduction="10000"/>
          </a:bodyPr>
          <a:lstStyle/>
          <a:p>
            <a:pPr marL="916686" lvl="1" indent="-514350">
              <a:buFont typeface="+mj-lt"/>
              <a:buAutoNum type="arabicPeriod"/>
            </a:pPr>
            <a:r>
              <a:rPr lang="en-US" dirty="0" smtClean="0"/>
              <a:t>Why are we measuring the circumference of the bags?  What is being produced to change the circumference?</a:t>
            </a:r>
          </a:p>
          <a:p>
            <a:pPr marL="916686" lvl="1" indent="-514350">
              <a:buFont typeface="+mj-lt"/>
              <a:buAutoNum type="arabicPeriod"/>
            </a:pPr>
            <a:r>
              <a:rPr lang="en-US" dirty="0" smtClean="0"/>
              <a:t>Which of your 4 bags changed the most? The least? Was this what you expected?</a:t>
            </a:r>
          </a:p>
          <a:p>
            <a:pPr marL="916686" lvl="1" indent="-514350">
              <a:buFont typeface="+mj-lt"/>
              <a:buAutoNum type="arabicPeriod"/>
            </a:pPr>
            <a:r>
              <a:rPr lang="en-US" dirty="0" smtClean="0"/>
              <a:t>Was your hypothesis correct? Why or why not?</a:t>
            </a:r>
          </a:p>
          <a:p>
            <a:pPr marL="916686" lvl="1" indent="-514350">
              <a:buFont typeface="+mj-lt"/>
              <a:buAutoNum type="arabicPeriod"/>
            </a:pPr>
            <a:r>
              <a:rPr lang="en-US" dirty="0" smtClean="0"/>
              <a:t>How does this lab accurately depict fermentation?</a:t>
            </a:r>
          </a:p>
          <a:p>
            <a:pPr marL="916686" lvl="1" indent="-514350">
              <a:buFont typeface="+mj-lt"/>
              <a:buAutoNum type="arabicPeriod"/>
            </a:pPr>
            <a:r>
              <a:rPr lang="en-US" dirty="0" smtClean="0"/>
              <a:t>What would you have done differently if given the opportunity to do this lab again?</a:t>
            </a:r>
            <a:endParaRPr lang="en-US" dirty="0"/>
          </a:p>
        </p:txBody>
      </p:sp>
    </p:spTree>
    <p:extLst>
      <p:ext uri="{BB962C8B-B14F-4D97-AF65-F5344CB8AC3E}">
        <p14:creationId xmlns:p14="http://schemas.microsoft.com/office/powerpoint/2010/main" val="39705952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11/19</a:t>
            </a:r>
            <a:endParaRPr lang="en-US" dirty="0"/>
          </a:p>
        </p:txBody>
      </p:sp>
      <p:sp>
        <p:nvSpPr>
          <p:cNvPr id="3" name="Content Placeholder 2"/>
          <p:cNvSpPr>
            <a:spLocks noGrp="1"/>
          </p:cNvSpPr>
          <p:nvPr>
            <p:ph idx="1"/>
          </p:nvPr>
        </p:nvSpPr>
        <p:spPr/>
        <p:txBody>
          <a:bodyPr/>
          <a:lstStyle/>
          <a:p>
            <a:r>
              <a:rPr lang="en-US" dirty="0" smtClean="0"/>
              <a:t>What are the 3 stages of aerobic cellular respiration? Draw a general picture of what is happening in each step.</a:t>
            </a:r>
          </a:p>
          <a:p>
            <a:endParaRPr lang="en-US" dirty="0" smtClean="0"/>
          </a:p>
          <a:p>
            <a:r>
              <a:rPr lang="en-US" dirty="0" smtClean="0"/>
              <a:t>How much total ATP is produced in the cellular </a:t>
            </a:r>
            <a:r>
              <a:rPr lang="en-US" smtClean="0"/>
              <a:t>respiration process?</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12/8/14</a:t>
            </a:r>
            <a:endParaRPr lang="en-US" dirty="0"/>
          </a:p>
        </p:txBody>
      </p:sp>
      <p:sp>
        <p:nvSpPr>
          <p:cNvPr id="3" name="Content Placeholder 2"/>
          <p:cNvSpPr>
            <a:spLocks noGrp="1"/>
          </p:cNvSpPr>
          <p:nvPr>
            <p:ph idx="1"/>
          </p:nvPr>
        </p:nvSpPr>
        <p:spPr/>
        <p:txBody>
          <a:bodyPr/>
          <a:lstStyle/>
          <a:p>
            <a:r>
              <a:rPr lang="en-US" dirty="0" smtClean="0"/>
              <a:t>What are the reactants for photosynthesis? What are the products?  Put them in a balanced chemical formula.</a:t>
            </a:r>
          </a:p>
          <a:p>
            <a:endParaRPr lang="en-US" dirty="0"/>
          </a:p>
          <a:p>
            <a:r>
              <a:rPr lang="en-US" dirty="0" smtClean="0"/>
              <a:t>What is an anabolic reaction? What is a catabolic reaction?</a:t>
            </a:r>
            <a:endParaRPr lang="en-US" dirty="0"/>
          </a:p>
        </p:txBody>
      </p:sp>
    </p:spTree>
    <p:extLst>
      <p:ext uri="{BB962C8B-B14F-4D97-AF65-F5344CB8AC3E}">
        <p14:creationId xmlns:p14="http://schemas.microsoft.com/office/powerpoint/2010/main" val="2241329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11/12-13/15</a:t>
            </a:r>
            <a:endParaRPr lang="en-US" dirty="0"/>
          </a:p>
        </p:txBody>
      </p:sp>
      <p:sp>
        <p:nvSpPr>
          <p:cNvPr id="3" name="Content Placeholder 2"/>
          <p:cNvSpPr>
            <a:spLocks noGrp="1"/>
          </p:cNvSpPr>
          <p:nvPr>
            <p:ph idx="1"/>
          </p:nvPr>
        </p:nvSpPr>
        <p:spPr/>
        <p:txBody>
          <a:bodyPr/>
          <a:lstStyle/>
          <a:p>
            <a:r>
              <a:rPr lang="en-US" dirty="0" smtClean="0"/>
              <a:t>What do chloroplasts need in order to perform the light reactions? The Calvin cycle?</a:t>
            </a:r>
          </a:p>
          <a:p>
            <a:endParaRPr lang="en-US" dirty="0" smtClean="0"/>
          </a:p>
          <a:p>
            <a:r>
              <a:rPr lang="en-US" dirty="0" smtClean="0"/>
              <a:t>Which specific part of the chloroplasts perform the light reactions? </a:t>
            </a:r>
            <a:r>
              <a:rPr lang="en-US" smtClean="0"/>
              <a:t>The Calvin cycle?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 11/19-20/14</a:t>
            </a:r>
            <a:endParaRPr lang="en-US" dirty="0"/>
          </a:p>
        </p:txBody>
      </p:sp>
      <p:sp>
        <p:nvSpPr>
          <p:cNvPr id="3" name="Content Placeholder 2"/>
          <p:cNvSpPr>
            <a:spLocks noGrp="1"/>
          </p:cNvSpPr>
          <p:nvPr>
            <p:ph idx="1"/>
          </p:nvPr>
        </p:nvSpPr>
        <p:spPr/>
        <p:txBody>
          <a:bodyPr/>
          <a:lstStyle/>
          <a:p>
            <a:r>
              <a:rPr lang="en-US" dirty="0" smtClean="0"/>
              <a:t>Classify the following organisms into </a:t>
            </a:r>
            <a:r>
              <a:rPr lang="en-US" dirty="0" err="1" smtClean="0"/>
              <a:t>autotrophs</a:t>
            </a:r>
            <a:r>
              <a:rPr lang="en-US" dirty="0" smtClean="0"/>
              <a:t> and </a:t>
            </a:r>
            <a:r>
              <a:rPr lang="en-US" dirty="0" err="1" smtClean="0"/>
              <a:t>heterotrophs</a:t>
            </a:r>
            <a:r>
              <a:rPr lang="en-US" dirty="0" smtClean="0"/>
              <a:t>: monkey, oak tree, rose, giraffe, human, </a:t>
            </a:r>
            <a:r>
              <a:rPr lang="en-US" dirty="0" err="1" smtClean="0"/>
              <a:t>venus</a:t>
            </a:r>
            <a:r>
              <a:rPr lang="en-US" dirty="0" smtClean="0"/>
              <a:t> fly trap, grass, seaweed, shark, algae</a:t>
            </a:r>
          </a:p>
          <a:p>
            <a:endParaRPr lang="en-US" dirty="0" smtClean="0"/>
          </a:p>
          <a:p>
            <a:r>
              <a:rPr lang="en-US" dirty="0" smtClean="0"/>
              <a:t>Explain what is happening in the ATP-ADP cycle in your own words.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Reading Questions</a:t>
            </a:r>
            <a:endParaRPr lang="en-US" dirty="0"/>
          </a:p>
        </p:txBody>
      </p:sp>
      <p:sp>
        <p:nvSpPr>
          <p:cNvPr id="3" name="Content Placeholder 2"/>
          <p:cNvSpPr>
            <a:spLocks noGrp="1"/>
          </p:cNvSpPr>
          <p:nvPr>
            <p:ph idx="1"/>
          </p:nvPr>
        </p:nvSpPr>
        <p:spPr/>
        <p:txBody>
          <a:bodyPr/>
          <a:lstStyle/>
          <a:p>
            <a:r>
              <a:rPr lang="en-US" dirty="0" smtClean="0"/>
              <a:t>Please read through the following selection.  Take a piece of paper and draw lines dividing it into 4ths.  You will then read each section outlined and write 2 (only 2) words that are the main points of each section.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9398</TotalTime>
  <Words>1299</Words>
  <Application>Microsoft Office PowerPoint</Application>
  <PresentationFormat>On-screen Show (4:3)</PresentationFormat>
  <Paragraphs>181</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Gill Sans MT</vt:lpstr>
      <vt:lpstr>Verdana</vt:lpstr>
      <vt:lpstr>Wingdings</vt:lpstr>
      <vt:lpstr>Wingdings 2</vt:lpstr>
      <vt:lpstr>Solstice</vt:lpstr>
      <vt:lpstr>Warm Up 11/19-20/15</vt:lpstr>
      <vt:lpstr>Cellular Respiration Video Questions</vt:lpstr>
      <vt:lpstr>Warm Up 12/8-9/14</vt:lpstr>
      <vt:lpstr>Binder Check</vt:lpstr>
      <vt:lpstr>Warm Up 11/19</vt:lpstr>
      <vt:lpstr>Warm Up 12/8/14</vt:lpstr>
      <vt:lpstr>Warm Up 11/12-13/15</vt:lpstr>
      <vt:lpstr>Warm Up 11/19-20/14</vt:lpstr>
      <vt:lpstr>Reading Questions</vt:lpstr>
      <vt:lpstr>Reading Questions Part 2</vt:lpstr>
      <vt:lpstr>Reading Questions Part 3</vt:lpstr>
      <vt:lpstr>Warm Up 11/17-18/15</vt:lpstr>
      <vt:lpstr>Warm up 11/13-14</vt:lpstr>
      <vt:lpstr>Warm Up 11/15-18</vt:lpstr>
      <vt:lpstr>Glycolysis, Fermentation and Cellular Respiration</vt:lpstr>
      <vt:lpstr>Comparing Equations</vt:lpstr>
      <vt:lpstr>Mitochondria</vt:lpstr>
      <vt:lpstr>Two Chemical Processes that take place in or near the mitochondria are:</vt:lpstr>
      <vt:lpstr>Chemical Pathways</vt:lpstr>
      <vt:lpstr>Exercise</vt:lpstr>
      <vt:lpstr>Glycolysis</vt:lpstr>
      <vt:lpstr>Glycolysis</vt:lpstr>
      <vt:lpstr>PowerPoint Presentation</vt:lpstr>
      <vt:lpstr>Fermentation</vt:lpstr>
      <vt:lpstr>Two Types of Fermentation</vt:lpstr>
      <vt:lpstr>What is Cellular Respiration?</vt:lpstr>
      <vt:lpstr>2 Stages of Cellular Respiration</vt:lpstr>
      <vt:lpstr>PowerPoint Presentation</vt:lpstr>
      <vt:lpstr>Krebs Cycle (Citric Acid Cycle)</vt:lpstr>
      <vt:lpstr>Krebs Cycle</vt:lpstr>
      <vt:lpstr>Electron Transport Chain</vt:lpstr>
      <vt:lpstr>PowerPoint Presentation</vt:lpstr>
      <vt:lpstr>ATP Production</vt:lpstr>
      <vt:lpstr>Chemical Energy Produced By Glycolysis/Cellular Respiration</vt:lpstr>
      <vt:lpstr>Tree Map Time!</vt:lpstr>
      <vt:lpstr>Compare and Contrast</vt:lpstr>
      <vt:lpstr>Compare and Contrast</vt:lpstr>
      <vt:lpstr>Fermentation Lab</vt:lpstr>
      <vt:lpstr>Yeast Fermentation Lab</vt:lpstr>
      <vt:lpstr>Yeast Fermentation Lab</vt:lpstr>
      <vt:lpstr>Yeast Fermentation Lab</vt:lpstr>
    </vt:vector>
  </TitlesOfParts>
  <Company>Nampa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Cellular Respiration and Fermentation</dc:title>
  <dc:creator>chedrick</dc:creator>
  <cp:lastModifiedBy>Hedrick, Casey</cp:lastModifiedBy>
  <cp:revision>350</cp:revision>
  <dcterms:created xsi:type="dcterms:W3CDTF">2013-10-29T17:26:59Z</dcterms:created>
  <dcterms:modified xsi:type="dcterms:W3CDTF">2015-11-19T21:53:06Z</dcterms:modified>
</cp:coreProperties>
</file>