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73" r:id="rId2"/>
    <p:sldId id="274" r:id="rId3"/>
    <p:sldId id="281" r:id="rId4"/>
    <p:sldId id="256" r:id="rId5"/>
    <p:sldId id="257" r:id="rId6"/>
    <p:sldId id="278" r:id="rId7"/>
    <p:sldId id="258" r:id="rId8"/>
    <p:sldId id="259" r:id="rId9"/>
    <p:sldId id="260" r:id="rId10"/>
    <p:sldId id="261" r:id="rId11"/>
    <p:sldId id="282" r:id="rId12"/>
    <p:sldId id="268" r:id="rId13"/>
    <p:sldId id="270" r:id="rId14"/>
    <p:sldId id="269" r:id="rId15"/>
    <p:sldId id="271" r:id="rId16"/>
    <p:sldId id="272" r:id="rId17"/>
    <p:sldId id="279" r:id="rId18"/>
    <p:sldId id="280" r:id="rId19"/>
    <p:sldId id="262" r:id="rId20"/>
    <p:sldId id="263" r:id="rId21"/>
    <p:sldId id="264" r:id="rId22"/>
    <p:sldId id="265" r:id="rId23"/>
    <p:sldId id="266" r:id="rId24"/>
    <p:sldId id="267" r:id="rId25"/>
    <p:sldId id="276" r:id="rId26"/>
    <p:sldId id="277" r:id="rId27"/>
    <p:sldId id="275" r:id="rId28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E7C5AA06-047D-4CA3-A210-01524548254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58EA4589-0826-475C-8548-F603DB1C1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9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4589-0826-475C-8548-F603DB1C1ED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0674610-B67A-4BE9-8B85-5200ED89AD08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22E1F69-8B60-4239-9928-2E71C5AA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4610-B67A-4BE9-8B85-5200ED89AD08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1F69-8B60-4239-9928-2E71C5AAB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4610-B67A-4BE9-8B85-5200ED89AD08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1F69-8B60-4239-9928-2E71C5AA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4610-B67A-4BE9-8B85-5200ED89AD08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1F69-8B60-4239-9928-2E71C5AA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0674610-B67A-4BE9-8B85-5200ED89AD08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22E1F69-8B60-4239-9928-2E71C5AA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4610-B67A-4BE9-8B85-5200ED89AD08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1F69-8B60-4239-9928-2E71C5AA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4610-B67A-4BE9-8B85-5200ED89AD08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1F69-8B60-4239-9928-2E71C5AA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4610-B67A-4BE9-8B85-5200ED89AD08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1F69-8B60-4239-9928-2E71C5AA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4610-B67A-4BE9-8B85-5200ED89AD08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1F69-8B60-4239-9928-2E71C5AA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4610-B67A-4BE9-8B85-5200ED89AD08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1F69-8B60-4239-9928-2E71C5AA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4610-B67A-4BE9-8B85-5200ED89AD08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1F69-8B60-4239-9928-2E71C5AA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674610-B67A-4BE9-8B85-5200ED89AD08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2E1F69-8B60-4239-9928-2E71C5AAB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12/16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Draw a DNA nucleotide and label its parts.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mitosis?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Mitosis is an ongoing process but can be described in these stages</a:t>
            </a:r>
          </a:p>
          <a:p>
            <a:pPr lvl="1"/>
            <a:r>
              <a:rPr lang="en-US" dirty="0" smtClean="0"/>
              <a:t>Prophase</a:t>
            </a:r>
          </a:p>
          <a:p>
            <a:pPr lvl="1"/>
            <a:r>
              <a:rPr lang="en-US" dirty="0" smtClean="0"/>
              <a:t>Metaphase</a:t>
            </a:r>
          </a:p>
          <a:p>
            <a:pPr lvl="1"/>
            <a:r>
              <a:rPr lang="en-US" dirty="0" smtClean="0"/>
              <a:t>Anaphase</a:t>
            </a:r>
          </a:p>
          <a:p>
            <a:pPr lvl="1"/>
            <a:r>
              <a:rPr lang="en-US" dirty="0" err="1" smtClean="0"/>
              <a:t>Telophase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1/21-22/15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Good morning!  Today we will be taking a quiz and doing a binder check.  Your binder needs to include: DNA structure and function </a:t>
            </a:r>
            <a:r>
              <a:rPr lang="en-US" err="1" smtClean="0"/>
              <a:t>notes</a:t>
            </a:r>
            <a:r>
              <a:rPr lang="en-US" smtClean="0"/>
              <a:t>, origami DNA, </a:t>
            </a:r>
            <a:r>
              <a:rPr lang="en-US" dirty="0" smtClean="0"/>
              <a:t>RNA notes, Strawberry DNA extraction lab, DNA review worksheet, transcription notes, translation notes, and translation activity.</a:t>
            </a:r>
          </a:p>
          <a:p>
            <a:endParaRPr lang="en-US" dirty="0"/>
          </a:p>
          <a:p>
            <a:r>
              <a:rPr lang="en-US" dirty="0" smtClean="0"/>
              <a:t>We will also be taking a quick formative assessment before the quiz.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Organelles Needed In 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Centrioles</a:t>
            </a:r>
            <a:r>
              <a:rPr lang="en-US" dirty="0" smtClean="0"/>
              <a:t>: these separate and take positions on opposite sides of nucleus</a:t>
            </a:r>
            <a:endParaRPr lang="en-US" dirty="0"/>
          </a:p>
        </p:txBody>
      </p:sp>
      <p:pic>
        <p:nvPicPr>
          <p:cNvPr id="4" name="Picture 3" descr="Metapha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819400"/>
            <a:ext cx="3140122" cy="25146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81000" y="3048000"/>
            <a:ext cx="21336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743200" y="5029200"/>
            <a:ext cx="2209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entrio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743200"/>
            <a:ext cx="3723665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Organelles Needed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Chromatid</a:t>
            </a:r>
            <a:r>
              <a:rPr lang="en-US" dirty="0" smtClean="0"/>
              <a:t>: one of two identical copies of DNA making up a replicated chromosome</a:t>
            </a:r>
            <a:endParaRPr lang="en-US" dirty="0"/>
          </a:p>
        </p:txBody>
      </p:sp>
      <p:pic>
        <p:nvPicPr>
          <p:cNvPr id="4" name="Picture 3" descr="Chromat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133600"/>
            <a:ext cx="3124200" cy="418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Organelles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Centromere</a:t>
            </a:r>
            <a:r>
              <a:rPr lang="en-US" dirty="0" smtClean="0"/>
              <a:t>- a region of DNA found near the middle of the chromosome, where sister </a:t>
            </a:r>
            <a:r>
              <a:rPr lang="en-US" dirty="0" err="1" smtClean="0"/>
              <a:t>chromatids</a:t>
            </a:r>
            <a:r>
              <a:rPr lang="en-US" dirty="0" smtClean="0"/>
              <a:t> are attached</a:t>
            </a:r>
            <a:endParaRPr lang="en-US" dirty="0"/>
          </a:p>
        </p:txBody>
      </p:sp>
      <p:pic>
        <p:nvPicPr>
          <p:cNvPr id="4" name="Picture 3" descr="Centromere Glob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514600"/>
            <a:ext cx="3352800" cy="3935896"/>
          </a:xfrm>
          <a:prstGeom prst="rect">
            <a:avLst/>
          </a:prstGeom>
        </p:spPr>
      </p:pic>
      <p:pic>
        <p:nvPicPr>
          <p:cNvPr id="5" name="Picture 4" descr="Centromere loc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819400"/>
            <a:ext cx="3184398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Organelles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4. Spindle fibers: microtubules that move chromosomes during cell division</a:t>
            </a:r>
            <a:endParaRPr lang="en-US" dirty="0"/>
          </a:p>
        </p:txBody>
      </p:sp>
      <p:pic>
        <p:nvPicPr>
          <p:cNvPr id="4" name="Picture 3" descr="anapha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410200" cy="355471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066800" y="2286000"/>
            <a:ext cx="12192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4419600" y="5334000"/>
            <a:ext cx="762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Organelles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5. Chromatin: granular material found in the nucleus.  It consists of DNA and proteins. Condenses to form chromosomes.</a:t>
            </a:r>
            <a:endParaRPr lang="en-US" dirty="0"/>
          </a:p>
        </p:txBody>
      </p:sp>
      <p:pic>
        <p:nvPicPr>
          <p:cNvPr id="4" name="Picture 3" descr="chroma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599" y="2438400"/>
            <a:ext cx="6920523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jigsaw!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Today we will be doing jigsaw with the focus on the stages of mitosis.  You will need to have the following information in your “expert groups”</a:t>
            </a:r>
          </a:p>
          <a:p>
            <a:r>
              <a:rPr lang="en-US" dirty="0" smtClean="0"/>
              <a:t>1. What is happening in your stage of mitosis</a:t>
            </a:r>
          </a:p>
          <a:p>
            <a:r>
              <a:rPr lang="en-US" dirty="0" smtClean="0"/>
              <a:t>2. A drawing of the stage of mitosis</a:t>
            </a:r>
          </a:p>
          <a:p>
            <a:r>
              <a:rPr lang="en-US" dirty="0" smtClean="0"/>
              <a:t>3. Is the nucleus present? Are there chromosomes present? What organelles are involved?</a:t>
            </a:r>
          </a:p>
          <a:p>
            <a:r>
              <a:rPr lang="en-US" dirty="0" smtClean="0"/>
              <a:t>4. A prepared animation or video of the stage.</a:t>
            </a:r>
          </a:p>
          <a:p>
            <a:r>
              <a:rPr lang="en-US" dirty="0" smtClean="0"/>
              <a:t>5. One interesting 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66CC"/>
                </a:solidFill>
              </a:rPr>
              <a:t>Pink-Interphase</a:t>
            </a:r>
            <a:endParaRPr lang="en-US" sz="4800" dirty="0" smtClean="0">
              <a:solidFill>
                <a:srgbClr val="00B050"/>
              </a:solidFill>
            </a:endParaRPr>
          </a:p>
          <a:p>
            <a:r>
              <a:rPr lang="en-US" sz="4800" dirty="0" smtClean="0">
                <a:solidFill>
                  <a:srgbClr val="00B050"/>
                </a:solidFill>
              </a:rPr>
              <a:t>Green-Prophase</a:t>
            </a:r>
            <a:endParaRPr lang="en-US" sz="4800" dirty="0" smtClean="0">
              <a:solidFill>
                <a:srgbClr val="FFFF00"/>
              </a:solidFill>
            </a:endParaRPr>
          </a:p>
          <a:p>
            <a:r>
              <a:rPr lang="en-US" sz="4800" dirty="0" smtClean="0">
                <a:solidFill>
                  <a:srgbClr val="FFFF00"/>
                </a:solidFill>
              </a:rPr>
              <a:t>Yellow-Metaphase</a:t>
            </a:r>
            <a:endParaRPr lang="en-US" sz="4800" dirty="0" smtClean="0">
              <a:solidFill>
                <a:srgbClr val="7030A0"/>
              </a:solidFill>
            </a:endParaRPr>
          </a:p>
          <a:p>
            <a:r>
              <a:rPr lang="en-US" sz="4800" dirty="0" smtClean="0">
                <a:solidFill>
                  <a:srgbClr val="7030A0"/>
                </a:solidFill>
              </a:rPr>
              <a:t>Purple-Anaphase</a:t>
            </a:r>
            <a:endParaRPr lang="en-US" sz="4800" dirty="0" smtClean="0">
              <a:solidFill>
                <a:srgbClr val="00B0F0"/>
              </a:solidFill>
            </a:endParaRPr>
          </a:p>
          <a:p>
            <a:r>
              <a:rPr lang="en-US" sz="4800" dirty="0" smtClean="0">
                <a:solidFill>
                  <a:srgbClr val="00B0F0"/>
                </a:solidFill>
              </a:rPr>
              <a:t>Blue-</a:t>
            </a:r>
            <a:r>
              <a:rPr lang="en-US" sz="4800" dirty="0" err="1" smtClean="0">
                <a:solidFill>
                  <a:srgbClr val="00B0F0"/>
                </a:solidFill>
              </a:rPr>
              <a:t>Telophase</a:t>
            </a:r>
            <a:r>
              <a:rPr lang="en-US" sz="4800" dirty="0" smtClean="0">
                <a:solidFill>
                  <a:srgbClr val="00B0F0"/>
                </a:solidFill>
              </a:rPr>
              <a:t> and Cytokinesis</a:t>
            </a:r>
            <a:endParaRPr lang="en-US" sz="4800" dirty="0" smtClean="0"/>
          </a:p>
          <a:p>
            <a:pPr marL="0" indent="0">
              <a:buNone/>
            </a:pPr>
            <a:endParaRPr lang="en-US" sz="32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pic>
        <p:nvPicPr>
          <p:cNvPr id="4" name="Content Placeholder 3" descr="Mitosi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8253046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1/7-8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was the most exciting or fun thing you did over winter break?</a:t>
            </a:r>
          </a:p>
          <a:p>
            <a:endParaRPr lang="en-US" dirty="0" smtClean="0"/>
          </a:p>
          <a:p>
            <a:r>
              <a:rPr lang="en-US" dirty="0" smtClean="0"/>
              <a:t>What was the most interesting part of this class in the first semester?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Interphase</a:t>
            </a:r>
            <a:endParaRPr lang="en-US" dirty="0"/>
          </a:p>
        </p:txBody>
      </p:sp>
      <p:pic>
        <p:nvPicPr>
          <p:cNvPr id="5" name="Content Placeholder 4" descr="Interphas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3982962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The period between cell divisions</a:t>
            </a:r>
          </a:p>
          <a:p>
            <a:r>
              <a:rPr lang="en-US" dirty="0" smtClean="0"/>
              <a:t>Single stranded chromatin replicates (make an extra copy)</a:t>
            </a:r>
          </a:p>
          <a:p>
            <a:r>
              <a:rPr lang="en-US" dirty="0" smtClean="0"/>
              <a:t>Chromosomes cannot be seen</a:t>
            </a:r>
          </a:p>
          <a:p>
            <a:r>
              <a:rPr lang="en-US" dirty="0" smtClean="0"/>
              <a:t>3 phases: G1, S, and G2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</a:t>
            </a:r>
            <a:endParaRPr lang="en-US" dirty="0"/>
          </a:p>
        </p:txBody>
      </p:sp>
      <p:pic>
        <p:nvPicPr>
          <p:cNvPr id="5" name="Content Placeholder 4" descr="prophas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524000"/>
            <a:ext cx="4198257" cy="4419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Double stranded chromosomes become visible and nuclear membrane disappears</a:t>
            </a:r>
          </a:p>
          <a:p>
            <a:r>
              <a:rPr lang="en-US" dirty="0" smtClean="0"/>
              <a:t>A spindle apparatus, consisting of fibers, forms on opposite poles of cell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</a:t>
            </a:r>
            <a:endParaRPr lang="en-US" dirty="0"/>
          </a:p>
        </p:txBody>
      </p:sp>
      <p:pic>
        <p:nvPicPr>
          <p:cNvPr id="5" name="Content Placeholder 4" descr="Metaphas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371600"/>
            <a:ext cx="3806209" cy="45720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Chromosomes move to the middle of the cell and line up at the cell equator (midline)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</a:t>
            </a:r>
            <a:endParaRPr lang="en-US" dirty="0"/>
          </a:p>
        </p:txBody>
      </p:sp>
      <p:pic>
        <p:nvPicPr>
          <p:cNvPr id="5" name="Content Placeholder 4" descr="anaphas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3131318" cy="38862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Double-stranded chromosomes separate and move to opposite poles of the cell</a:t>
            </a:r>
          </a:p>
          <a:p>
            <a:endParaRPr lang="en-US" dirty="0" smtClean="0"/>
          </a:p>
          <a:p>
            <a:r>
              <a:rPr lang="en-US" dirty="0" smtClean="0"/>
              <a:t>There is a complete set of chromosomes at each pole of the cell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Telophase</a:t>
            </a:r>
            <a:r>
              <a:rPr lang="en-US" dirty="0" smtClean="0"/>
              <a:t> and </a:t>
            </a:r>
            <a:r>
              <a:rPr lang="en-US" dirty="0" err="1" smtClean="0"/>
              <a:t>Cytokinesis</a:t>
            </a:r>
            <a:endParaRPr lang="en-US" dirty="0"/>
          </a:p>
        </p:txBody>
      </p:sp>
      <p:pic>
        <p:nvPicPr>
          <p:cNvPr id="5" name="Content Placeholder 4" descr="Telophas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3657600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Nuclear membrane forms around each set of chromosomes, making 2 identical nuclei</a:t>
            </a:r>
          </a:p>
          <a:p>
            <a:endParaRPr lang="en-US" dirty="0" smtClean="0"/>
          </a:p>
          <a:p>
            <a:r>
              <a:rPr lang="en-US" dirty="0" err="1" smtClean="0"/>
              <a:t>Cytokinesis</a:t>
            </a:r>
            <a:r>
              <a:rPr lang="en-US" dirty="0" smtClean="0"/>
              <a:t>- cytoplasm divides, forming 2 new identical daughter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Ups 1/9-10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happening during the anaphase of mitosis?</a:t>
            </a:r>
          </a:p>
          <a:p>
            <a:endParaRPr lang="en-US" dirty="0" smtClean="0"/>
          </a:p>
          <a:p>
            <a:r>
              <a:rPr lang="en-US" dirty="0" smtClean="0"/>
              <a:t>What happens if a cell gets too big?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1/13-14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stage of mitosis is pictured?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Name this DNA structure </a:t>
            </a:r>
            <a:r>
              <a:rPr lang="en-US" smtClean="0"/>
              <a:t>and label the parts.</a:t>
            </a:r>
            <a:endParaRPr lang="en-US" dirty="0"/>
          </a:p>
        </p:txBody>
      </p:sp>
      <p:pic>
        <p:nvPicPr>
          <p:cNvPr id="4" name="Picture 3" descr="propha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1676400"/>
            <a:ext cx="2543175" cy="1800225"/>
          </a:xfrm>
          <a:prstGeom prst="rect">
            <a:avLst/>
          </a:prstGeom>
        </p:spPr>
      </p:pic>
      <p:pic>
        <p:nvPicPr>
          <p:cNvPr id="5" name="Picture 4" descr="chromoso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4114800"/>
            <a:ext cx="2247900" cy="203835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2362200" y="4876800"/>
            <a:ext cx="1752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3534032" y="4324523"/>
            <a:ext cx="1820257" cy="1161877"/>
          </a:xfrm>
          <a:custGeom>
            <a:avLst/>
            <a:gdLst>
              <a:gd name="connsiteX0" fmla="*/ 951471 w 1820257"/>
              <a:gd name="connsiteY0" fmla="*/ 284547 h 1161877"/>
              <a:gd name="connsiteX1" fmla="*/ 877330 w 1820257"/>
              <a:gd name="connsiteY1" fmla="*/ 235120 h 1161877"/>
              <a:gd name="connsiteX2" fmla="*/ 753763 w 1820257"/>
              <a:gd name="connsiteY2" fmla="*/ 173336 h 1161877"/>
              <a:gd name="connsiteX3" fmla="*/ 716692 w 1820257"/>
              <a:gd name="connsiteY3" fmla="*/ 148623 h 1161877"/>
              <a:gd name="connsiteX4" fmla="*/ 630195 w 1820257"/>
              <a:gd name="connsiteY4" fmla="*/ 123909 h 1161877"/>
              <a:gd name="connsiteX5" fmla="*/ 494271 w 1820257"/>
              <a:gd name="connsiteY5" fmla="*/ 99196 h 1161877"/>
              <a:gd name="connsiteX6" fmla="*/ 61784 w 1820257"/>
              <a:gd name="connsiteY6" fmla="*/ 62126 h 1161877"/>
              <a:gd name="connsiteX7" fmla="*/ 12357 w 1820257"/>
              <a:gd name="connsiteY7" fmla="*/ 74482 h 1161877"/>
              <a:gd name="connsiteX8" fmla="*/ 0 w 1820257"/>
              <a:gd name="connsiteY8" fmla="*/ 111553 h 1161877"/>
              <a:gd name="connsiteX9" fmla="*/ 24714 w 1820257"/>
              <a:gd name="connsiteY9" fmla="*/ 222763 h 1161877"/>
              <a:gd name="connsiteX10" fmla="*/ 49427 w 1820257"/>
              <a:gd name="connsiteY10" fmla="*/ 259834 h 1161877"/>
              <a:gd name="connsiteX11" fmla="*/ 86498 w 1820257"/>
              <a:gd name="connsiteY11" fmla="*/ 272191 h 1161877"/>
              <a:gd name="connsiteX12" fmla="*/ 185352 w 1820257"/>
              <a:gd name="connsiteY12" fmla="*/ 296904 h 1161877"/>
              <a:gd name="connsiteX13" fmla="*/ 222422 w 1820257"/>
              <a:gd name="connsiteY13" fmla="*/ 333974 h 1161877"/>
              <a:gd name="connsiteX14" fmla="*/ 247136 w 1820257"/>
              <a:gd name="connsiteY14" fmla="*/ 420472 h 1161877"/>
              <a:gd name="connsiteX15" fmla="*/ 271849 w 1820257"/>
              <a:gd name="connsiteY15" fmla="*/ 457542 h 1161877"/>
              <a:gd name="connsiteX16" fmla="*/ 345990 w 1820257"/>
              <a:gd name="connsiteY16" fmla="*/ 482255 h 1161877"/>
              <a:gd name="connsiteX17" fmla="*/ 420130 w 1820257"/>
              <a:gd name="connsiteY17" fmla="*/ 506969 h 1161877"/>
              <a:gd name="connsiteX18" fmla="*/ 494271 w 1820257"/>
              <a:gd name="connsiteY18" fmla="*/ 531682 h 1161877"/>
              <a:gd name="connsiteX19" fmla="*/ 531341 w 1820257"/>
              <a:gd name="connsiteY19" fmla="*/ 544039 h 1161877"/>
              <a:gd name="connsiteX20" fmla="*/ 568411 w 1820257"/>
              <a:gd name="connsiteY20" fmla="*/ 568753 h 1161877"/>
              <a:gd name="connsiteX21" fmla="*/ 679622 w 1820257"/>
              <a:gd name="connsiteY21" fmla="*/ 593466 h 1161877"/>
              <a:gd name="connsiteX22" fmla="*/ 704336 w 1820257"/>
              <a:gd name="connsiteY22" fmla="*/ 630536 h 1161877"/>
              <a:gd name="connsiteX23" fmla="*/ 778476 w 1820257"/>
              <a:gd name="connsiteY23" fmla="*/ 679963 h 1161877"/>
              <a:gd name="connsiteX24" fmla="*/ 827903 w 1820257"/>
              <a:gd name="connsiteY24" fmla="*/ 766461 h 1161877"/>
              <a:gd name="connsiteX25" fmla="*/ 852617 w 1820257"/>
              <a:gd name="connsiteY25" fmla="*/ 803531 h 1161877"/>
              <a:gd name="connsiteX26" fmla="*/ 988541 w 1820257"/>
              <a:gd name="connsiteY26" fmla="*/ 815888 h 1161877"/>
              <a:gd name="connsiteX27" fmla="*/ 1050325 w 1820257"/>
              <a:gd name="connsiteY27" fmla="*/ 902385 h 1161877"/>
              <a:gd name="connsiteX28" fmla="*/ 1075038 w 1820257"/>
              <a:gd name="connsiteY28" fmla="*/ 951812 h 1161877"/>
              <a:gd name="connsiteX29" fmla="*/ 1149179 w 1820257"/>
              <a:gd name="connsiteY29" fmla="*/ 1050666 h 1161877"/>
              <a:gd name="connsiteX30" fmla="*/ 1210963 w 1820257"/>
              <a:gd name="connsiteY30" fmla="*/ 1124807 h 1161877"/>
              <a:gd name="connsiteX31" fmla="*/ 1297460 w 1820257"/>
              <a:gd name="connsiteY31" fmla="*/ 1149520 h 1161877"/>
              <a:gd name="connsiteX32" fmla="*/ 1606379 w 1820257"/>
              <a:gd name="connsiteY32" fmla="*/ 1161877 h 1161877"/>
              <a:gd name="connsiteX33" fmla="*/ 1729946 w 1820257"/>
              <a:gd name="connsiteY33" fmla="*/ 1149520 h 1161877"/>
              <a:gd name="connsiteX34" fmla="*/ 1767017 w 1820257"/>
              <a:gd name="connsiteY34" fmla="*/ 1112450 h 1161877"/>
              <a:gd name="connsiteX35" fmla="*/ 1816444 w 1820257"/>
              <a:gd name="connsiteY35" fmla="*/ 1025953 h 1161877"/>
              <a:gd name="connsiteX36" fmla="*/ 1791730 w 1820257"/>
              <a:gd name="connsiteY36" fmla="*/ 852958 h 1161877"/>
              <a:gd name="connsiteX37" fmla="*/ 1779373 w 1820257"/>
              <a:gd name="connsiteY37" fmla="*/ 803531 h 1161877"/>
              <a:gd name="connsiteX38" fmla="*/ 1754660 w 1820257"/>
              <a:gd name="connsiteY38" fmla="*/ 766461 h 1161877"/>
              <a:gd name="connsiteX39" fmla="*/ 1643449 w 1820257"/>
              <a:gd name="connsiteY39" fmla="*/ 667607 h 1161877"/>
              <a:gd name="connsiteX40" fmla="*/ 1569309 w 1820257"/>
              <a:gd name="connsiteY40" fmla="*/ 642893 h 1161877"/>
              <a:gd name="connsiteX41" fmla="*/ 1495168 w 1820257"/>
              <a:gd name="connsiteY41" fmla="*/ 593466 h 1161877"/>
              <a:gd name="connsiteX42" fmla="*/ 1458098 w 1820257"/>
              <a:gd name="connsiteY42" fmla="*/ 568753 h 1161877"/>
              <a:gd name="connsiteX43" fmla="*/ 1359244 w 1820257"/>
              <a:gd name="connsiteY43" fmla="*/ 544039 h 1161877"/>
              <a:gd name="connsiteX44" fmla="*/ 1322173 w 1820257"/>
              <a:gd name="connsiteY44" fmla="*/ 531682 h 1161877"/>
              <a:gd name="connsiteX45" fmla="*/ 1297460 w 1820257"/>
              <a:gd name="connsiteY45" fmla="*/ 494612 h 1161877"/>
              <a:gd name="connsiteX46" fmla="*/ 1223319 w 1820257"/>
              <a:gd name="connsiteY46" fmla="*/ 432828 h 1161877"/>
              <a:gd name="connsiteX47" fmla="*/ 1186249 w 1820257"/>
              <a:gd name="connsiteY47" fmla="*/ 383401 h 1161877"/>
              <a:gd name="connsiteX48" fmla="*/ 1149179 w 1820257"/>
              <a:gd name="connsiteY48" fmla="*/ 371045 h 1161877"/>
              <a:gd name="connsiteX49" fmla="*/ 1087395 w 1820257"/>
              <a:gd name="connsiteY49" fmla="*/ 296904 h 1161877"/>
              <a:gd name="connsiteX50" fmla="*/ 1013254 w 1820257"/>
              <a:gd name="connsiteY50" fmla="*/ 272191 h 1161877"/>
              <a:gd name="connsiteX51" fmla="*/ 951471 w 1820257"/>
              <a:gd name="connsiteY51" fmla="*/ 284547 h 116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820257" h="1161877">
                <a:moveTo>
                  <a:pt x="951471" y="284547"/>
                </a:moveTo>
                <a:cubicBezTo>
                  <a:pt x="928817" y="278369"/>
                  <a:pt x="903218" y="249682"/>
                  <a:pt x="877330" y="235120"/>
                </a:cubicBezTo>
                <a:cubicBezTo>
                  <a:pt x="837193" y="212543"/>
                  <a:pt x="792080" y="198880"/>
                  <a:pt x="753763" y="173336"/>
                </a:cubicBezTo>
                <a:cubicBezTo>
                  <a:pt x="741406" y="165098"/>
                  <a:pt x="729975" y="155265"/>
                  <a:pt x="716692" y="148623"/>
                </a:cubicBezTo>
                <a:cubicBezTo>
                  <a:pt x="700178" y="140366"/>
                  <a:pt x="644449" y="127077"/>
                  <a:pt x="630195" y="123909"/>
                </a:cubicBezTo>
                <a:cubicBezTo>
                  <a:pt x="578402" y="112400"/>
                  <a:pt x="547902" y="108135"/>
                  <a:pt x="494271" y="99196"/>
                </a:cubicBezTo>
                <a:cubicBezTo>
                  <a:pt x="295879" y="0"/>
                  <a:pt x="432232" y="48405"/>
                  <a:pt x="61784" y="62126"/>
                </a:cubicBezTo>
                <a:cubicBezTo>
                  <a:pt x="45308" y="66245"/>
                  <a:pt x="25618" y="63873"/>
                  <a:pt x="12357" y="74482"/>
                </a:cubicBezTo>
                <a:cubicBezTo>
                  <a:pt x="2186" y="82619"/>
                  <a:pt x="0" y="98528"/>
                  <a:pt x="0" y="111553"/>
                </a:cubicBezTo>
                <a:cubicBezTo>
                  <a:pt x="0" y="130539"/>
                  <a:pt x="11971" y="197277"/>
                  <a:pt x="24714" y="222763"/>
                </a:cubicBezTo>
                <a:cubicBezTo>
                  <a:pt x="31356" y="236046"/>
                  <a:pt x="37830" y="250557"/>
                  <a:pt x="49427" y="259834"/>
                </a:cubicBezTo>
                <a:cubicBezTo>
                  <a:pt x="59598" y="267971"/>
                  <a:pt x="73861" y="269032"/>
                  <a:pt x="86498" y="272191"/>
                </a:cubicBezTo>
                <a:lnTo>
                  <a:pt x="185352" y="296904"/>
                </a:lnTo>
                <a:cubicBezTo>
                  <a:pt x="197709" y="309261"/>
                  <a:pt x="212729" y="319434"/>
                  <a:pt x="222422" y="333974"/>
                </a:cubicBezTo>
                <a:cubicBezTo>
                  <a:pt x="232040" y="348401"/>
                  <a:pt x="242193" y="408938"/>
                  <a:pt x="247136" y="420472"/>
                </a:cubicBezTo>
                <a:cubicBezTo>
                  <a:pt x="252986" y="434122"/>
                  <a:pt x="259256" y="449671"/>
                  <a:pt x="271849" y="457542"/>
                </a:cubicBezTo>
                <a:cubicBezTo>
                  <a:pt x="293940" y="471349"/>
                  <a:pt x="321276" y="474017"/>
                  <a:pt x="345990" y="482255"/>
                </a:cubicBezTo>
                <a:lnTo>
                  <a:pt x="420130" y="506969"/>
                </a:lnTo>
                <a:lnTo>
                  <a:pt x="494271" y="531682"/>
                </a:lnTo>
                <a:cubicBezTo>
                  <a:pt x="506628" y="535801"/>
                  <a:pt x="520504" y="536814"/>
                  <a:pt x="531341" y="544039"/>
                </a:cubicBezTo>
                <a:cubicBezTo>
                  <a:pt x="543698" y="552277"/>
                  <a:pt x="554761" y="562903"/>
                  <a:pt x="568411" y="568753"/>
                </a:cubicBezTo>
                <a:cubicBezTo>
                  <a:pt x="583675" y="575295"/>
                  <a:pt x="668633" y="591268"/>
                  <a:pt x="679622" y="593466"/>
                </a:cubicBezTo>
                <a:cubicBezTo>
                  <a:pt x="687860" y="605823"/>
                  <a:pt x="693159" y="620757"/>
                  <a:pt x="704336" y="630536"/>
                </a:cubicBezTo>
                <a:cubicBezTo>
                  <a:pt x="726689" y="650095"/>
                  <a:pt x="778476" y="679963"/>
                  <a:pt x="778476" y="679963"/>
                </a:cubicBezTo>
                <a:cubicBezTo>
                  <a:pt x="868120" y="799492"/>
                  <a:pt x="780725" y="672108"/>
                  <a:pt x="827903" y="766461"/>
                </a:cubicBezTo>
                <a:cubicBezTo>
                  <a:pt x="834545" y="779744"/>
                  <a:pt x="838423" y="799164"/>
                  <a:pt x="852617" y="803531"/>
                </a:cubicBezTo>
                <a:cubicBezTo>
                  <a:pt x="896100" y="816910"/>
                  <a:pt x="943233" y="811769"/>
                  <a:pt x="988541" y="815888"/>
                </a:cubicBezTo>
                <a:cubicBezTo>
                  <a:pt x="1004448" y="837097"/>
                  <a:pt x="1035874" y="877095"/>
                  <a:pt x="1050325" y="902385"/>
                </a:cubicBezTo>
                <a:cubicBezTo>
                  <a:pt x="1059464" y="918378"/>
                  <a:pt x="1065899" y="935819"/>
                  <a:pt x="1075038" y="951812"/>
                </a:cubicBezTo>
                <a:cubicBezTo>
                  <a:pt x="1097383" y="990916"/>
                  <a:pt x="1120663" y="1012644"/>
                  <a:pt x="1149179" y="1050666"/>
                </a:cubicBezTo>
                <a:cubicBezTo>
                  <a:pt x="1171974" y="1081060"/>
                  <a:pt x="1177054" y="1102201"/>
                  <a:pt x="1210963" y="1124807"/>
                </a:cubicBezTo>
                <a:cubicBezTo>
                  <a:pt x="1220066" y="1130876"/>
                  <a:pt x="1292868" y="1149203"/>
                  <a:pt x="1297460" y="1149520"/>
                </a:cubicBezTo>
                <a:cubicBezTo>
                  <a:pt x="1400271" y="1156611"/>
                  <a:pt x="1503406" y="1157758"/>
                  <a:pt x="1606379" y="1161877"/>
                </a:cubicBezTo>
                <a:cubicBezTo>
                  <a:pt x="1647568" y="1157758"/>
                  <a:pt x="1690382" y="1161694"/>
                  <a:pt x="1729946" y="1149520"/>
                </a:cubicBezTo>
                <a:cubicBezTo>
                  <a:pt x="1746648" y="1144381"/>
                  <a:pt x="1755830" y="1125875"/>
                  <a:pt x="1767017" y="1112450"/>
                </a:cubicBezTo>
                <a:cubicBezTo>
                  <a:pt x="1788847" y="1086255"/>
                  <a:pt x="1801338" y="1056164"/>
                  <a:pt x="1816444" y="1025953"/>
                </a:cubicBezTo>
                <a:cubicBezTo>
                  <a:pt x="1796680" y="808553"/>
                  <a:pt x="1820257" y="952801"/>
                  <a:pt x="1791730" y="852958"/>
                </a:cubicBezTo>
                <a:cubicBezTo>
                  <a:pt x="1787064" y="836629"/>
                  <a:pt x="1786063" y="819141"/>
                  <a:pt x="1779373" y="803531"/>
                </a:cubicBezTo>
                <a:cubicBezTo>
                  <a:pt x="1773523" y="789881"/>
                  <a:pt x="1764526" y="777561"/>
                  <a:pt x="1754660" y="766461"/>
                </a:cubicBezTo>
                <a:cubicBezTo>
                  <a:pt x="1736397" y="745915"/>
                  <a:pt x="1681395" y="684472"/>
                  <a:pt x="1643449" y="667607"/>
                </a:cubicBezTo>
                <a:cubicBezTo>
                  <a:pt x="1619644" y="657027"/>
                  <a:pt x="1590984" y="657343"/>
                  <a:pt x="1569309" y="642893"/>
                </a:cubicBezTo>
                <a:lnTo>
                  <a:pt x="1495168" y="593466"/>
                </a:lnTo>
                <a:cubicBezTo>
                  <a:pt x="1482811" y="585228"/>
                  <a:pt x="1472187" y="573449"/>
                  <a:pt x="1458098" y="568753"/>
                </a:cubicBezTo>
                <a:cubicBezTo>
                  <a:pt x="1373358" y="540506"/>
                  <a:pt x="1478534" y="573862"/>
                  <a:pt x="1359244" y="544039"/>
                </a:cubicBezTo>
                <a:cubicBezTo>
                  <a:pt x="1346607" y="540880"/>
                  <a:pt x="1334530" y="535801"/>
                  <a:pt x="1322173" y="531682"/>
                </a:cubicBezTo>
                <a:cubicBezTo>
                  <a:pt x="1313935" y="519325"/>
                  <a:pt x="1306967" y="506021"/>
                  <a:pt x="1297460" y="494612"/>
                </a:cubicBezTo>
                <a:cubicBezTo>
                  <a:pt x="1267728" y="458934"/>
                  <a:pt x="1259769" y="457128"/>
                  <a:pt x="1223319" y="432828"/>
                </a:cubicBezTo>
                <a:cubicBezTo>
                  <a:pt x="1210962" y="416352"/>
                  <a:pt x="1202070" y="396585"/>
                  <a:pt x="1186249" y="383401"/>
                </a:cubicBezTo>
                <a:cubicBezTo>
                  <a:pt x="1176243" y="375063"/>
                  <a:pt x="1159350" y="379182"/>
                  <a:pt x="1149179" y="371045"/>
                </a:cubicBezTo>
                <a:cubicBezTo>
                  <a:pt x="1089750" y="323502"/>
                  <a:pt x="1164408" y="339689"/>
                  <a:pt x="1087395" y="296904"/>
                </a:cubicBezTo>
                <a:cubicBezTo>
                  <a:pt x="1064623" y="284253"/>
                  <a:pt x="1037968" y="280429"/>
                  <a:pt x="1013254" y="272191"/>
                </a:cubicBezTo>
                <a:cubicBezTo>
                  <a:pt x="960552" y="254624"/>
                  <a:pt x="974125" y="290725"/>
                  <a:pt x="951471" y="284547"/>
                </a:cubicBezTo>
                <a:close/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Video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What are the 3 parts of </a:t>
            </a:r>
            <a:r>
              <a:rPr lang="en-US" dirty="0" err="1" smtClean="0"/>
              <a:t>interphase</a:t>
            </a:r>
            <a:r>
              <a:rPr lang="en-US" dirty="0" smtClean="0"/>
              <a:t> called?</a:t>
            </a:r>
          </a:p>
          <a:p>
            <a:r>
              <a:rPr lang="en-US" dirty="0" smtClean="0"/>
              <a:t>2. What is the goal of mitosis?</a:t>
            </a:r>
          </a:p>
          <a:p>
            <a:r>
              <a:rPr lang="en-US" dirty="0" smtClean="0"/>
              <a:t>3. Name 2 things that are happening in prophase.</a:t>
            </a:r>
          </a:p>
          <a:p>
            <a:r>
              <a:rPr lang="en-US" dirty="0" smtClean="0"/>
              <a:t>4. Name 1 thing that is happening during metaphase.</a:t>
            </a:r>
          </a:p>
          <a:p>
            <a:r>
              <a:rPr lang="en-US" dirty="0" smtClean="0"/>
              <a:t>5. Name 1 thing that is happening during anaphase.</a:t>
            </a:r>
          </a:p>
          <a:p>
            <a:r>
              <a:rPr lang="en-US" dirty="0" smtClean="0"/>
              <a:t>6. Name 1 thing that is happening during </a:t>
            </a:r>
            <a:r>
              <a:rPr lang="en-US" dirty="0" err="1" smtClean="0"/>
              <a:t>telophase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Name 1 thing that is happening during </a:t>
            </a:r>
            <a:r>
              <a:rPr lang="en-US" dirty="0" err="1" smtClean="0"/>
              <a:t>cytokinesis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1/16-20/15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Draw the process of translation.  Label </a:t>
            </a:r>
            <a:r>
              <a:rPr lang="en-US" dirty="0" err="1" smtClean="0"/>
              <a:t>tRNA</a:t>
            </a:r>
            <a:r>
              <a:rPr lang="en-US" dirty="0" smtClean="0"/>
              <a:t>, mRNA, ribosome, amino acid, codon, and anti-codon.</a:t>
            </a:r>
          </a:p>
          <a:p>
            <a:endParaRPr lang="en-US" dirty="0"/>
          </a:p>
          <a:p>
            <a:r>
              <a:rPr lang="en-US" dirty="0" smtClean="0"/>
              <a:t>What are the 3 types of RNA.  What do each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Cycle and Cell Reproduction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Mr. Hedrick and Mrs. </a:t>
            </a:r>
            <a:r>
              <a:rPr lang="en-US" smtClean="0"/>
              <a:t>Heins</a:t>
            </a:r>
            <a:endParaRPr lang="en-US" dirty="0" smtClean="0"/>
          </a:p>
          <a:p>
            <a:r>
              <a:rPr lang="en-US" dirty="0" smtClean="0"/>
              <a:t>Biology 1</a:t>
            </a:r>
            <a:endParaRPr lang="en-US" dirty="0"/>
          </a:p>
        </p:txBody>
      </p:sp>
      <p:pic>
        <p:nvPicPr>
          <p:cNvPr id="4" name="Picture 3" descr="Cell Cyc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0"/>
            <a:ext cx="3733800" cy="3717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Reproduction-living things producing other living things</a:t>
            </a:r>
          </a:p>
          <a:p>
            <a:endParaRPr lang="en-US" dirty="0" smtClean="0"/>
          </a:p>
          <a:p>
            <a:r>
              <a:rPr lang="en-US" dirty="0" smtClean="0"/>
              <a:t>Not necessary for one organism</a:t>
            </a:r>
          </a:p>
          <a:p>
            <a:endParaRPr lang="en-US" dirty="0" smtClean="0"/>
          </a:p>
          <a:p>
            <a:r>
              <a:rPr lang="en-US" dirty="0" smtClean="0"/>
              <a:t>Is necessary for the survival of a particular group of organisms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circle map with your partner using any words you know that describe cell division.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cells come from other cells through cell division</a:t>
            </a:r>
          </a:p>
          <a:p>
            <a:endParaRPr lang="en-US" dirty="0" smtClean="0"/>
          </a:p>
          <a:p>
            <a:r>
              <a:rPr lang="en-US" dirty="0" smtClean="0"/>
              <a:t>Cells either divide or die at a certain size</a:t>
            </a:r>
          </a:p>
          <a:p>
            <a:endParaRPr lang="en-US" dirty="0" smtClean="0"/>
          </a:p>
          <a:p>
            <a:r>
              <a:rPr lang="en-US" dirty="0" smtClean="0"/>
              <a:t>If a cell becomes too large, its surface area to volume ratio becomes too large for easy molecule exchange</a:t>
            </a:r>
          </a:p>
          <a:p>
            <a:endParaRPr lang="en-US" dirty="0"/>
          </a:p>
          <a:p>
            <a:r>
              <a:rPr lang="en-US" dirty="0" smtClean="0"/>
              <a:t>Talk to your partner about what surface area to volume ratio 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Cell Division- a complex series of changes in the nucleus that leads to the making of 2 new cells</a:t>
            </a:r>
          </a:p>
          <a:p>
            <a:r>
              <a:rPr lang="en-US" dirty="0" smtClean="0"/>
              <a:t>2 new cells are called daughter cells</a:t>
            </a:r>
          </a:p>
          <a:p>
            <a:r>
              <a:rPr lang="en-US" dirty="0" smtClean="0"/>
              <a:t>Daughter cells usually have identical nuclei as the parent cell</a:t>
            </a:r>
          </a:p>
          <a:p>
            <a:r>
              <a:rPr lang="en-US" dirty="0" smtClean="0"/>
              <a:t>Daughter cells can then grow and divide, repeating the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cells in the body (besides sex cells) are reproduced through mitosis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Mitosis- a series of changes in the nuclei of body cells that produce identical daughter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3087</TotalTime>
  <Words>801</Words>
  <Application>Microsoft Office PowerPoint</Application>
  <PresentationFormat>On-screen Show (4:3)</PresentationFormat>
  <Paragraphs>114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Bookman Old Style</vt:lpstr>
      <vt:lpstr>Calibri</vt:lpstr>
      <vt:lpstr>Gill Sans MT</vt:lpstr>
      <vt:lpstr>Wingdings</vt:lpstr>
      <vt:lpstr>Wingdings 3</vt:lpstr>
      <vt:lpstr>Origin</vt:lpstr>
      <vt:lpstr>Warm Up 12/16</vt:lpstr>
      <vt:lpstr>Warm Up 1/7-8</vt:lpstr>
      <vt:lpstr>Warm Up 1/16-20/15</vt:lpstr>
      <vt:lpstr>Cell Cycle and Cell Reproduction</vt:lpstr>
      <vt:lpstr>Need For Reproduction</vt:lpstr>
      <vt:lpstr>Circle Map</vt:lpstr>
      <vt:lpstr>Cell Division</vt:lpstr>
      <vt:lpstr>Cell Division</vt:lpstr>
      <vt:lpstr>Mitosis</vt:lpstr>
      <vt:lpstr>Stages of Mitosis</vt:lpstr>
      <vt:lpstr>Warm Up 1/21-22/15</vt:lpstr>
      <vt:lpstr>Organelles Needed In Cell Division</vt:lpstr>
      <vt:lpstr>Organelles Needed </vt:lpstr>
      <vt:lpstr>Organelles Needed</vt:lpstr>
      <vt:lpstr>Organelles Needed</vt:lpstr>
      <vt:lpstr>Organelles Needed</vt:lpstr>
      <vt:lpstr>Time to jigsaw!</vt:lpstr>
      <vt:lpstr>Group Responsibilities</vt:lpstr>
      <vt:lpstr>Mitosis</vt:lpstr>
      <vt:lpstr>Interphase</vt:lpstr>
      <vt:lpstr>Prophase</vt:lpstr>
      <vt:lpstr>Metaphase</vt:lpstr>
      <vt:lpstr>Anaphase</vt:lpstr>
      <vt:lpstr>Telophase and Cytokinesis</vt:lpstr>
      <vt:lpstr>Warm Ups 1/9-10</vt:lpstr>
      <vt:lpstr>Warm Up 1/13-14</vt:lpstr>
      <vt:lpstr>Cell Division Video Questions</vt:lpstr>
    </vt:vector>
  </TitlesOfParts>
  <Company>Nampa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Cycle and Cell Reproduction</dc:title>
  <dc:creator>chedrick</dc:creator>
  <cp:lastModifiedBy>Hedrick, Casey</cp:lastModifiedBy>
  <cp:revision>179</cp:revision>
  <cp:lastPrinted>2015-01-16T14:27:52Z</cp:lastPrinted>
  <dcterms:created xsi:type="dcterms:W3CDTF">2013-11-11T18:43:18Z</dcterms:created>
  <dcterms:modified xsi:type="dcterms:W3CDTF">2015-01-21T14:22:27Z</dcterms:modified>
</cp:coreProperties>
</file>