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6" r:id="rId2"/>
    <p:sldId id="271" r:id="rId3"/>
    <p:sldId id="256" r:id="rId4"/>
    <p:sldId id="269" r:id="rId5"/>
    <p:sldId id="270" r:id="rId6"/>
    <p:sldId id="257" r:id="rId7"/>
    <p:sldId id="264" r:id="rId8"/>
    <p:sldId id="258" r:id="rId9"/>
    <p:sldId id="259" r:id="rId10"/>
    <p:sldId id="260" r:id="rId11"/>
    <p:sldId id="267" r:id="rId12"/>
    <p:sldId id="261" r:id="rId13"/>
    <p:sldId id="262" r:id="rId14"/>
    <p:sldId id="263" r:id="rId15"/>
    <p:sldId id="268" r:id="rId16"/>
    <p:sldId id="265"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6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7E7FC-E96D-4965-AB0F-F3053E0089D2}" type="datetimeFigureOut">
              <a:rPr lang="en-US" smtClean="0"/>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A3DE0-4F87-48D6-B3B0-0C25AD647990}" type="slidenum">
              <a:rPr lang="en-US" smtClean="0"/>
              <a:pPr/>
              <a:t>‹#›</a:t>
            </a:fld>
            <a:endParaRPr lang="en-US"/>
          </a:p>
        </p:txBody>
      </p:sp>
    </p:spTree>
    <p:extLst>
      <p:ext uri="{BB962C8B-B14F-4D97-AF65-F5344CB8AC3E}">
        <p14:creationId xmlns:p14="http://schemas.microsoft.com/office/powerpoint/2010/main" val="265843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3A3DE0-4F87-48D6-B3B0-0C25AD647990}" type="slidenum">
              <a:rPr lang="en-US" smtClean="0"/>
              <a:pPr/>
              <a:t>1</a:t>
            </a:fld>
            <a:endParaRPr lang="en-US"/>
          </a:p>
        </p:txBody>
      </p:sp>
    </p:spTree>
    <p:extLst>
      <p:ext uri="{BB962C8B-B14F-4D97-AF65-F5344CB8AC3E}">
        <p14:creationId xmlns:p14="http://schemas.microsoft.com/office/powerpoint/2010/main" val="16214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4C8A29-BD01-4FF1-B345-0436FEEC1001}" type="datetimeFigureOut">
              <a:rPr lang="en-US" smtClean="0"/>
              <a:pPr/>
              <a:t>5/20/2015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609B860-3A19-43BE-BBB7-3AC6793E67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C8A29-BD01-4FF1-B345-0436FEEC100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C8A29-BD01-4FF1-B345-0436FEEC100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C8A29-BD01-4FF1-B345-0436FEEC100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4C8A29-BD01-4FF1-B345-0436FEEC100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9B860-3A19-43BE-BBB7-3AC6793E67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C8A29-BD01-4FF1-B345-0436FEEC1001}"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4C8A29-BD01-4FF1-B345-0436FEEC1001}"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4C8A29-BD01-4FF1-B345-0436FEEC1001}"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C8A29-BD01-4FF1-B345-0436FEEC1001}"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C8A29-BD01-4FF1-B345-0436FEEC1001}"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9B860-3A19-43BE-BBB7-3AC6793E67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C8A29-BD01-4FF1-B345-0436FEEC1001}"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609B860-3A19-43BE-BBB7-3AC6793E676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4C8A29-BD01-4FF1-B345-0436FEEC1001}" type="datetimeFigureOut">
              <a:rPr lang="en-US" smtClean="0"/>
              <a:pPr/>
              <a:t>5/20/2015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09B860-3A19-43BE-BBB7-3AC6793E676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normAutofit/>
          </a:bodyPr>
          <a:lstStyle/>
          <a:p>
            <a:r>
              <a:rPr lang="en-US" dirty="0" smtClean="0"/>
              <a:t>Describe a wetland. What are some characteristics?</a:t>
            </a:r>
          </a:p>
          <a:p>
            <a:endParaRPr lang="en-US" dirty="0" smtClean="0"/>
          </a:p>
          <a:p>
            <a:r>
              <a:rPr lang="en-US" dirty="0" smtClean="0"/>
              <a:t>How did the Grand Canyon form?</a:t>
            </a:r>
          </a:p>
          <a:p>
            <a:endParaRPr lang="en-US" dirty="0" smtClean="0"/>
          </a:p>
          <a:p>
            <a:r>
              <a:rPr lang="en-US" dirty="0" smtClean="0"/>
              <a:t>How do you suppose the plankton in the ocean is different from that of freshwater systems. </a:t>
            </a:r>
          </a:p>
          <a:p>
            <a:endParaRPr lang="en-US" dirty="0" smtClean="0"/>
          </a:p>
          <a:p>
            <a:r>
              <a:rPr lang="en-US" dirty="0" smtClean="0"/>
              <a:t>Why is the Great Salt Lake </a:t>
            </a:r>
            <a:r>
              <a:rPr lang="en-US" smtClean="0"/>
              <a:t>so salty?</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Flowing Water</a:t>
            </a:r>
            <a:endParaRPr lang="en-US" dirty="0"/>
          </a:p>
        </p:txBody>
      </p:sp>
      <p:sp>
        <p:nvSpPr>
          <p:cNvPr id="3" name="Content Placeholder 2"/>
          <p:cNvSpPr>
            <a:spLocks noGrp="1"/>
          </p:cNvSpPr>
          <p:nvPr>
            <p:ph sz="half" idx="1"/>
          </p:nvPr>
        </p:nvSpPr>
        <p:spPr/>
        <p:txBody>
          <a:bodyPr/>
          <a:lstStyle/>
          <a:p>
            <a:r>
              <a:rPr lang="en-US" dirty="0" smtClean="0"/>
              <a:t>Creeks vs. streams vs. rivers </a:t>
            </a:r>
          </a:p>
          <a:p>
            <a:r>
              <a:rPr lang="en-US" dirty="0" smtClean="0"/>
              <a:t>Flow rate</a:t>
            </a:r>
          </a:p>
          <a:p>
            <a:r>
              <a:rPr lang="en-US" dirty="0" smtClean="0"/>
              <a:t>Age</a:t>
            </a:r>
          </a:p>
          <a:p>
            <a:r>
              <a:rPr lang="en-US" dirty="0" smtClean="0"/>
              <a:t>What, do you suppose, is an indicator of a rivers age? </a:t>
            </a:r>
            <a:endParaRPr lang="en-US" dirty="0"/>
          </a:p>
        </p:txBody>
      </p:sp>
      <p:pic>
        <p:nvPicPr>
          <p:cNvPr id="13" name="Content Placeholder 12" descr="creek2.jpg"/>
          <p:cNvPicPr>
            <a:picLocks noGrp="1" noChangeAspect="1"/>
          </p:cNvPicPr>
          <p:nvPr>
            <p:ph sz="half" idx="2"/>
          </p:nvPr>
        </p:nvPicPr>
        <p:blipFill>
          <a:blip r:embed="rId2" cstate="print"/>
          <a:stretch>
            <a:fillRect/>
          </a:stretch>
        </p:blipFill>
        <p:spPr>
          <a:xfrm>
            <a:off x="4343400" y="1447800"/>
            <a:ext cx="4038600" cy="3028950"/>
          </a:xfrm>
        </p:spPr>
      </p:pic>
      <p:pic>
        <p:nvPicPr>
          <p:cNvPr id="6" name="Picture 5" descr="rapids.jpg"/>
          <p:cNvPicPr>
            <a:picLocks noChangeAspect="1"/>
          </p:cNvPicPr>
          <p:nvPr/>
        </p:nvPicPr>
        <p:blipFill>
          <a:blip r:embed="rId3" cstate="print"/>
          <a:stretch>
            <a:fillRect/>
          </a:stretch>
        </p:blipFill>
        <p:spPr>
          <a:xfrm>
            <a:off x="1905000" y="4621506"/>
            <a:ext cx="2981992" cy="2236494"/>
          </a:xfrm>
          <a:prstGeom prst="rect">
            <a:avLst/>
          </a:prstGeom>
        </p:spPr>
      </p:pic>
      <p:pic>
        <p:nvPicPr>
          <p:cNvPr id="7" name="Picture 6" descr="Snake-River-Canyon.jpg"/>
          <p:cNvPicPr>
            <a:picLocks noChangeAspect="1"/>
          </p:cNvPicPr>
          <p:nvPr/>
        </p:nvPicPr>
        <p:blipFill>
          <a:blip r:embed="rId4" cstate="print"/>
          <a:stretch>
            <a:fillRect/>
          </a:stretch>
        </p:blipFill>
        <p:spPr>
          <a:xfrm>
            <a:off x="5638800" y="4572000"/>
            <a:ext cx="3257550" cy="1940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dirty="0" smtClean="0"/>
              <a:t>Riparian Zone</a:t>
            </a:r>
            <a:endParaRPr lang="en-US" dirty="0"/>
          </a:p>
        </p:txBody>
      </p:sp>
      <p:pic>
        <p:nvPicPr>
          <p:cNvPr id="5" name="Content Placeholder 4" descr="riparian_original.gif"/>
          <p:cNvPicPr>
            <a:picLocks noGrp="1" noChangeAspect="1"/>
          </p:cNvPicPr>
          <p:nvPr>
            <p:ph sz="half" idx="1"/>
          </p:nvPr>
        </p:nvPicPr>
        <p:blipFill>
          <a:blip r:embed="rId2" cstate="print"/>
          <a:stretch>
            <a:fillRect/>
          </a:stretch>
        </p:blipFill>
        <p:spPr>
          <a:xfrm>
            <a:off x="914400" y="1066800"/>
            <a:ext cx="2774442" cy="3352800"/>
          </a:xfrm>
        </p:spPr>
      </p:pic>
      <p:sp>
        <p:nvSpPr>
          <p:cNvPr id="4" name="Content Placeholder 3"/>
          <p:cNvSpPr>
            <a:spLocks noGrp="1"/>
          </p:cNvSpPr>
          <p:nvPr>
            <p:ph sz="half" idx="2"/>
          </p:nvPr>
        </p:nvSpPr>
        <p:spPr>
          <a:xfrm>
            <a:off x="4191000" y="1143000"/>
            <a:ext cx="4038600" cy="4434840"/>
          </a:xfrm>
        </p:spPr>
        <p:txBody>
          <a:bodyPr/>
          <a:lstStyle/>
          <a:p>
            <a:r>
              <a:rPr lang="en-US" dirty="0" smtClean="0"/>
              <a:t>Water to land interface</a:t>
            </a:r>
          </a:p>
          <a:p>
            <a:r>
              <a:rPr lang="en-US" dirty="0" smtClean="0"/>
              <a:t>Why would this be important?</a:t>
            </a:r>
          </a:p>
          <a:p>
            <a:r>
              <a:rPr lang="en-US" dirty="0" smtClean="0"/>
              <a:t>What is a water table?</a:t>
            </a:r>
          </a:p>
          <a:p>
            <a:r>
              <a:rPr lang="en-US" dirty="0" smtClean="0"/>
              <a:t>The wolf and the watershed.</a:t>
            </a:r>
          </a:p>
          <a:p>
            <a:endParaRPr lang="en-US" dirty="0" smtClean="0"/>
          </a:p>
          <a:p>
            <a:endParaRPr lang="en-US" dirty="0"/>
          </a:p>
        </p:txBody>
      </p:sp>
      <p:pic>
        <p:nvPicPr>
          <p:cNvPr id="6" name="Picture 5" descr="riparian_zone.jpg"/>
          <p:cNvPicPr>
            <a:picLocks noChangeAspect="1"/>
          </p:cNvPicPr>
          <p:nvPr/>
        </p:nvPicPr>
        <p:blipFill>
          <a:blip r:embed="rId3" cstate="print"/>
          <a:stretch>
            <a:fillRect/>
          </a:stretch>
        </p:blipFill>
        <p:spPr>
          <a:xfrm>
            <a:off x="4724400" y="4114800"/>
            <a:ext cx="3980447" cy="2616903"/>
          </a:xfrm>
          <a:prstGeom prst="rect">
            <a:avLst/>
          </a:prstGeom>
        </p:spPr>
      </p:pic>
      <p:pic>
        <p:nvPicPr>
          <p:cNvPr id="8" name="Picture 7" descr="Boise River June.jpg"/>
          <p:cNvPicPr>
            <a:picLocks noChangeAspect="1"/>
          </p:cNvPicPr>
          <p:nvPr/>
        </p:nvPicPr>
        <p:blipFill>
          <a:blip r:embed="rId4" cstate="print"/>
          <a:stretch>
            <a:fillRect/>
          </a:stretch>
        </p:blipFill>
        <p:spPr>
          <a:xfrm>
            <a:off x="685800" y="4343400"/>
            <a:ext cx="3581400" cy="2388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River Order</a:t>
            </a:r>
            <a:endParaRPr lang="en-US" dirty="0"/>
          </a:p>
        </p:txBody>
      </p:sp>
      <p:pic>
        <p:nvPicPr>
          <p:cNvPr id="4" name="Content Placeholder 3" descr="04_08_01.gif"/>
          <p:cNvPicPr>
            <a:picLocks noGrp="1" noChangeAspect="1"/>
          </p:cNvPicPr>
          <p:nvPr>
            <p:ph idx="1"/>
          </p:nvPr>
        </p:nvPicPr>
        <p:blipFill>
          <a:blip r:embed="rId2" cstate="print"/>
          <a:stretch>
            <a:fillRect/>
          </a:stretch>
        </p:blipFill>
        <p:spPr>
          <a:xfrm>
            <a:off x="1066800" y="1143000"/>
            <a:ext cx="6858000" cy="4114800"/>
          </a:xfrm>
        </p:spPr>
      </p:pic>
      <p:sp>
        <p:nvSpPr>
          <p:cNvPr id="5" name="TextBox 4"/>
          <p:cNvSpPr txBox="1"/>
          <p:nvPr/>
        </p:nvSpPr>
        <p:spPr>
          <a:xfrm>
            <a:off x="914400" y="5715000"/>
            <a:ext cx="7696200" cy="646331"/>
          </a:xfrm>
          <a:prstGeom prst="rect">
            <a:avLst/>
          </a:prstGeom>
          <a:noFill/>
        </p:spPr>
        <p:txBody>
          <a:bodyPr wrap="square" rtlCol="0">
            <a:spAutoFit/>
          </a:bodyPr>
          <a:lstStyle/>
          <a:p>
            <a:r>
              <a:rPr lang="en-US" dirty="0" smtClean="0"/>
              <a:t>Discuss with your neighbor what some differences between a 1</a:t>
            </a:r>
            <a:r>
              <a:rPr lang="en-US" baseline="30000" dirty="0" smtClean="0"/>
              <a:t>st</a:t>
            </a:r>
            <a:r>
              <a:rPr lang="en-US" dirty="0" smtClean="0"/>
              <a:t> and 4</a:t>
            </a:r>
            <a:r>
              <a:rPr lang="en-US" baseline="30000" dirty="0" smtClean="0"/>
              <a:t>th</a:t>
            </a:r>
            <a:r>
              <a:rPr lang="en-US" dirty="0" smtClean="0"/>
              <a:t> order channel might be.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Rivers, arteries of the planet</a:t>
            </a:r>
            <a:endParaRPr lang="en-US" dirty="0"/>
          </a:p>
        </p:txBody>
      </p:sp>
      <p:pic>
        <p:nvPicPr>
          <p:cNvPr id="4" name="Content Placeholder 3" descr="ebro-cat3.jpg"/>
          <p:cNvPicPr>
            <a:picLocks noGrp="1" noChangeAspect="1"/>
          </p:cNvPicPr>
          <p:nvPr>
            <p:ph idx="1"/>
          </p:nvPr>
        </p:nvPicPr>
        <p:blipFill>
          <a:blip r:embed="rId2" cstate="print"/>
          <a:stretch>
            <a:fillRect/>
          </a:stretch>
        </p:blipFill>
        <p:spPr>
          <a:xfrm>
            <a:off x="152400" y="1143000"/>
            <a:ext cx="4191000" cy="2794000"/>
          </a:xfrm>
        </p:spPr>
      </p:pic>
      <p:pic>
        <p:nvPicPr>
          <p:cNvPr id="6" name="Picture 5" descr="sockeye-salmon_715_600x450.jpg"/>
          <p:cNvPicPr>
            <a:picLocks noChangeAspect="1"/>
          </p:cNvPicPr>
          <p:nvPr/>
        </p:nvPicPr>
        <p:blipFill>
          <a:blip r:embed="rId3" cstate="print"/>
          <a:stretch>
            <a:fillRect/>
          </a:stretch>
        </p:blipFill>
        <p:spPr>
          <a:xfrm>
            <a:off x="4724400" y="1524000"/>
            <a:ext cx="3543300" cy="2657475"/>
          </a:xfrm>
          <a:prstGeom prst="rect">
            <a:avLst/>
          </a:prstGeom>
        </p:spPr>
      </p:pic>
      <p:pic>
        <p:nvPicPr>
          <p:cNvPr id="7" name="Picture 6" descr="knwr00062.jpg"/>
          <p:cNvPicPr>
            <a:picLocks noChangeAspect="1"/>
          </p:cNvPicPr>
          <p:nvPr/>
        </p:nvPicPr>
        <p:blipFill>
          <a:blip r:embed="rId4" cstate="print"/>
          <a:stretch>
            <a:fillRect/>
          </a:stretch>
        </p:blipFill>
        <p:spPr>
          <a:xfrm>
            <a:off x="7086600" y="3962400"/>
            <a:ext cx="1905000" cy="1268730"/>
          </a:xfrm>
          <a:prstGeom prst="rect">
            <a:avLst/>
          </a:prstGeom>
        </p:spPr>
      </p:pic>
      <p:pic>
        <p:nvPicPr>
          <p:cNvPr id="8" name="Picture 7" descr="Nile-Crocodile-fis_1402372i.jpg"/>
          <p:cNvPicPr>
            <a:picLocks noChangeAspect="1"/>
          </p:cNvPicPr>
          <p:nvPr/>
        </p:nvPicPr>
        <p:blipFill>
          <a:blip r:embed="rId5" cstate="print"/>
          <a:stretch>
            <a:fillRect/>
          </a:stretch>
        </p:blipFill>
        <p:spPr>
          <a:xfrm>
            <a:off x="304800" y="3581400"/>
            <a:ext cx="4173220" cy="2692400"/>
          </a:xfrm>
          <a:prstGeom prst="rect">
            <a:avLst/>
          </a:prstGeom>
        </p:spPr>
      </p:pic>
      <p:pic>
        <p:nvPicPr>
          <p:cNvPr id="9" name="Picture 8" descr="download (2).jpg"/>
          <p:cNvPicPr>
            <a:picLocks noChangeAspect="1"/>
          </p:cNvPicPr>
          <p:nvPr/>
        </p:nvPicPr>
        <p:blipFill>
          <a:blip r:embed="rId6" cstate="print"/>
          <a:stretch>
            <a:fillRect/>
          </a:stretch>
        </p:blipFill>
        <p:spPr>
          <a:xfrm>
            <a:off x="4648200" y="4419600"/>
            <a:ext cx="2609850" cy="1752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Standing Water</a:t>
            </a:r>
            <a:endParaRPr lang="en-US" dirty="0"/>
          </a:p>
        </p:txBody>
      </p:sp>
      <p:sp>
        <p:nvSpPr>
          <p:cNvPr id="3" name="Content Placeholder 2"/>
          <p:cNvSpPr>
            <a:spLocks noGrp="1"/>
          </p:cNvSpPr>
          <p:nvPr>
            <p:ph sz="half" idx="1"/>
          </p:nvPr>
        </p:nvSpPr>
        <p:spPr>
          <a:xfrm>
            <a:off x="457200" y="1600200"/>
            <a:ext cx="4038600" cy="5105400"/>
          </a:xfrm>
        </p:spPr>
        <p:txBody>
          <a:bodyPr/>
          <a:lstStyle/>
          <a:p>
            <a:r>
              <a:rPr lang="en-US" dirty="0" smtClean="0"/>
              <a:t>Lakes</a:t>
            </a:r>
          </a:p>
          <a:p>
            <a:r>
              <a:rPr lang="en-US" dirty="0" smtClean="0"/>
              <a:t>Ponds</a:t>
            </a:r>
          </a:p>
          <a:p>
            <a:r>
              <a:rPr lang="en-US" dirty="0" smtClean="0"/>
              <a:t>Reservoir</a:t>
            </a:r>
          </a:p>
          <a:p>
            <a:endParaRPr lang="en-US" dirty="0" smtClean="0"/>
          </a:p>
          <a:p>
            <a:r>
              <a:rPr lang="en-US" dirty="0" smtClean="0"/>
              <a:t>What is the difference?</a:t>
            </a:r>
          </a:p>
          <a:p>
            <a:endParaRPr lang="en-US" dirty="0" smtClean="0"/>
          </a:p>
          <a:p>
            <a:r>
              <a:rPr lang="en-US" dirty="0" smtClean="0"/>
              <a:t>Eventually what will happen to all lakes and ponds?  </a:t>
            </a:r>
            <a:endParaRPr lang="en-US" dirty="0"/>
          </a:p>
        </p:txBody>
      </p:sp>
      <p:pic>
        <p:nvPicPr>
          <p:cNvPr id="5" name="Content Placeholder 4" descr="s_StanleyLake.JPG"/>
          <p:cNvPicPr>
            <a:picLocks noGrp="1" noChangeAspect="1"/>
          </p:cNvPicPr>
          <p:nvPr>
            <p:ph sz="half" idx="2"/>
          </p:nvPr>
        </p:nvPicPr>
        <p:blipFill>
          <a:blip r:embed="rId2" cstate="print"/>
          <a:stretch>
            <a:fillRect/>
          </a:stretch>
        </p:blipFill>
        <p:spPr>
          <a:xfrm>
            <a:off x="4572000" y="304800"/>
            <a:ext cx="4038600" cy="3028950"/>
          </a:xfrm>
        </p:spPr>
      </p:pic>
      <p:pic>
        <p:nvPicPr>
          <p:cNvPr id="6" name="Picture 5" descr="Taiwan_JungHua_Dam.JPG"/>
          <p:cNvPicPr>
            <a:picLocks noChangeAspect="1"/>
          </p:cNvPicPr>
          <p:nvPr/>
        </p:nvPicPr>
        <p:blipFill>
          <a:blip r:embed="rId3" cstate="print"/>
          <a:stretch>
            <a:fillRect/>
          </a:stretch>
        </p:blipFill>
        <p:spPr>
          <a:xfrm>
            <a:off x="4953000" y="3657600"/>
            <a:ext cx="3901440" cy="2926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How do </a:t>
            </a:r>
            <a:r>
              <a:rPr lang="en-US" dirty="0" smtClean="0"/>
              <a:t>lakes </a:t>
            </a:r>
            <a:r>
              <a:rPr lang="en-US" dirty="0" smtClean="0"/>
              <a:t>form?</a:t>
            </a:r>
            <a:endParaRPr lang="en-US" dirty="0"/>
          </a:p>
        </p:txBody>
      </p:sp>
      <p:sp>
        <p:nvSpPr>
          <p:cNvPr id="3" name="Content Placeholder 2"/>
          <p:cNvSpPr>
            <a:spLocks noGrp="1"/>
          </p:cNvSpPr>
          <p:nvPr>
            <p:ph sz="half" idx="1"/>
          </p:nvPr>
        </p:nvSpPr>
        <p:spPr/>
        <p:txBody>
          <a:bodyPr/>
          <a:lstStyle/>
          <a:p>
            <a:r>
              <a:rPr lang="en-US" dirty="0" smtClean="0"/>
              <a:t>Tectonic/rift lakes</a:t>
            </a:r>
          </a:p>
          <a:p>
            <a:r>
              <a:rPr lang="en-US" dirty="0" smtClean="0"/>
              <a:t>Glacial lakes</a:t>
            </a:r>
          </a:p>
          <a:p>
            <a:r>
              <a:rPr lang="en-US" dirty="0" smtClean="0"/>
              <a:t>Saline lakes</a:t>
            </a:r>
          </a:p>
          <a:p>
            <a:r>
              <a:rPr lang="en-US" dirty="0" smtClean="0"/>
              <a:t>Volcanic/caldera lakes</a:t>
            </a:r>
          </a:p>
          <a:p>
            <a:r>
              <a:rPr lang="en-US" dirty="0" smtClean="0"/>
              <a:t>Oxbow lake </a:t>
            </a:r>
          </a:p>
          <a:p>
            <a:endParaRPr lang="en-US" dirty="0" smtClean="0"/>
          </a:p>
          <a:p>
            <a:r>
              <a:rPr lang="en-US" dirty="0" smtClean="0"/>
              <a:t>Reservoirs </a:t>
            </a:r>
          </a:p>
          <a:p>
            <a:endParaRPr lang="en-US" dirty="0"/>
          </a:p>
        </p:txBody>
      </p:sp>
      <p:pic>
        <p:nvPicPr>
          <p:cNvPr id="5" name="Content Placeholder 4" descr="Lake-Baikal.jpg"/>
          <p:cNvPicPr>
            <a:picLocks noGrp="1" noChangeAspect="1"/>
          </p:cNvPicPr>
          <p:nvPr>
            <p:ph sz="half" idx="2"/>
          </p:nvPr>
        </p:nvPicPr>
        <p:blipFill>
          <a:blip r:embed="rId2" cstate="print"/>
          <a:stretch>
            <a:fillRect/>
          </a:stretch>
        </p:blipFill>
        <p:spPr>
          <a:xfrm>
            <a:off x="4876800" y="1143000"/>
            <a:ext cx="4038600" cy="2161282"/>
          </a:xfrm>
        </p:spPr>
      </p:pic>
      <p:pic>
        <p:nvPicPr>
          <p:cNvPr id="6" name="Picture 5" descr="Lake_Superior_North_Shore.jpg"/>
          <p:cNvPicPr>
            <a:picLocks noChangeAspect="1"/>
          </p:cNvPicPr>
          <p:nvPr/>
        </p:nvPicPr>
        <p:blipFill>
          <a:blip r:embed="rId3" cstate="print"/>
          <a:stretch>
            <a:fillRect/>
          </a:stretch>
        </p:blipFill>
        <p:spPr>
          <a:xfrm>
            <a:off x="4038600" y="3429000"/>
            <a:ext cx="4876800" cy="3221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Double Bubble Map</a:t>
            </a:r>
            <a:endParaRPr lang="en-US" dirty="0"/>
          </a:p>
        </p:txBody>
      </p:sp>
      <p:pic>
        <p:nvPicPr>
          <p:cNvPr id="4" name="Content Placeholder 3" descr="Boise River June.jpg"/>
          <p:cNvPicPr>
            <a:picLocks noGrp="1" noChangeAspect="1"/>
          </p:cNvPicPr>
          <p:nvPr>
            <p:ph idx="1"/>
          </p:nvPr>
        </p:nvPicPr>
        <p:blipFill>
          <a:blip r:embed="rId2" cstate="print"/>
          <a:stretch>
            <a:fillRect/>
          </a:stretch>
        </p:blipFill>
        <p:spPr>
          <a:xfrm>
            <a:off x="381000" y="1371600"/>
            <a:ext cx="4612612" cy="3076035"/>
          </a:xfrm>
        </p:spPr>
      </p:pic>
      <p:pic>
        <p:nvPicPr>
          <p:cNvPr id="6" name="Picture 5" descr="s_StanleyLake.JPG"/>
          <p:cNvPicPr>
            <a:picLocks noChangeAspect="1"/>
          </p:cNvPicPr>
          <p:nvPr/>
        </p:nvPicPr>
        <p:blipFill>
          <a:blip r:embed="rId3" cstate="print"/>
          <a:stretch>
            <a:fillRect/>
          </a:stretch>
        </p:blipFill>
        <p:spPr>
          <a:xfrm>
            <a:off x="3886200" y="3048000"/>
            <a:ext cx="4876800" cy="3657600"/>
          </a:xfrm>
          <a:prstGeom prst="rect">
            <a:avLst/>
          </a:prstGeom>
        </p:spPr>
      </p:pic>
      <p:sp>
        <p:nvSpPr>
          <p:cNvPr id="7" name="TextBox 6"/>
          <p:cNvSpPr txBox="1"/>
          <p:nvPr/>
        </p:nvSpPr>
        <p:spPr>
          <a:xfrm>
            <a:off x="5334000" y="1676400"/>
            <a:ext cx="2590800" cy="369332"/>
          </a:xfrm>
          <a:prstGeom prst="rect">
            <a:avLst/>
          </a:prstGeom>
          <a:noFill/>
        </p:spPr>
        <p:txBody>
          <a:bodyPr wrap="square" rtlCol="0">
            <a:spAutoFit/>
          </a:bodyPr>
          <a:lstStyle/>
          <a:p>
            <a:r>
              <a:rPr lang="en-US" dirty="0" smtClean="0"/>
              <a:t>Rivers</a:t>
            </a:r>
            <a:endParaRPr lang="en-US" dirty="0"/>
          </a:p>
        </p:txBody>
      </p:sp>
      <p:sp>
        <p:nvSpPr>
          <p:cNvPr id="8" name="TextBox 7"/>
          <p:cNvSpPr txBox="1"/>
          <p:nvPr/>
        </p:nvSpPr>
        <p:spPr>
          <a:xfrm>
            <a:off x="457200" y="5181600"/>
            <a:ext cx="2286000" cy="369332"/>
          </a:xfrm>
          <a:prstGeom prst="rect">
            <a:avLst/>
          </a:prstGeom>
          <a:noFill/>
        </p:spPr>
        <p:txBody>
          <a:bodyPr wrap="square" rtlCol="0">
            <a:spAutoFit/>
          </a:bodyPr>
          <a:lstStyle/>
          <a:p>
            <a:r>
              <a:rPr lang="en-US" dirty="0" smtClean="0"/>
              <a:t>Lakes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a:t>
            </a:r>
            <a:endParaRPr lang="en-US" dirty="0"/>
          </a:p>
        </p:txBody>
      </p:sp>
      <p:sp>
        <p:nvSpPr>
          <p:cNvPr id="3" name="Content Placeholder 2"/>
          <p:cNvSpPr>
            <a:spLocks noGrp="1"/>
          </p:cNvSpPr>
          <p:nvPr>
            <p:ph idx="1"/>
          </p:nvPr>
        </p:nvSpPr>
        <p:spPr/>
        <p:txBody>
          <a:bodyPr/>
          <a:lstStyle/>
          <a:p>
            <a:r>
              <a:rPr lang="en-US" dirty="0" smtClean="0"/>
              <a:t>A close and long lasting interaction between two different organisms.  Can benefit one or both and can harm one as well.</a:t>
            </a:r>
          </a:p>
          <a:p>
            <a:endParaRPr lang="en-US" dirty="0"/>
          </a:p>
          <a:p>
            <a:r>
              <a:rPr lang="en-US" dirty="0" smtClean="0"/>
              <a:t>Each person will be getting an organism.  It is your job to go around the room and find your symbiotic partner. There is an even number of cards so all organisms will have a partner.</a:t>
            </a:r>
            <a:endParaRPr lang="en-US" dirty="0"/>
          </a:p>
        </p:txBody>
      </p:sp>
    </p:spTree>
    <p:extLst>
      <p:ext uri="{BB962C8B-B14F-4D97-AF65-F5344CB8AC3E}">
        <p14:creationId xmlns:p14="http://schemas.microsoft.com/office/powerpoint/2010/main" val="41283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a:t>
            </a:r>
            <a:endParaRPr lang="en-US" dirty="0"/>
          </a:p>
        </p:txBody>
      </p:sp>
      <p:sp>
        <p:nvSpPr>
          <p:cNvPr id="3" name="Content Placeholder 2"/>
          <p:cNvSpPr>
            <a:spLocks noGrp="1"/>
          </p:cNvSpPr>
          <p:nvPr>
            <p:ph idx="1"/>
          </p:nvPr>
        </p:nvSpPr>
        <p:spPr/>
        <p:txBody>
          <a:bodyPr/>
          <a:lstStyle/>
          <a:p>
            <a:r>
              <a:rPr lang="en-US" dirty="0" smtClean="0"/>
              <a:t>Once you are in your partner groups, please determine if your relationship helps both (+/+), helps one (+/0), or helps one and harms one (+/-).</a:t>
            </a:r>
            <a:endParaRPr lang="en-US" dirty="0"/>
          </a:p>
          <a:p>
            <a:r>
              <a:rPr lang="en-US" dirty="0" smtClean="0"/>
              <a:t>Our special names for each- mutualism (+/+), commensalism (+/0), and parasitism (+/-)</a:t>
            </a:r>
          </a:p>
          <a:p>
            <a:r>
              <a:rPr lang="en-US" dirty="0" smtClean="0"/>
              <a:t>Partnerships that show mutualism will go to the corner of the room with binders, partnerships that show commensalism will go to the snake cage, and partnerships that show parasitism will go to the front.</a:t>
            </a:r>
          </a:p>
          <a:p>
            <a:r>
              <a:rPr lang="en-US" dirty="0" smtClean="0"/>
              <a:t>Read the paper at each location to check your answers.</a:t>
            </a:r>
          </a:p>
          <a:p>
            <a:pPr marL="0" indent="0">
              <a:buNone/>
            </a:pPr>
            <a:endParaRPr lang="en-US" dirty="0"/>
          </a:p>
        </p:txBody>
      </p:sp>
    </p:spTree>
    <p:extLst>
      <p:ext uri="{BB962C8B-B14F-4D97-AF65-F5344CB8AC3E}">
        <p14:creationId xmlns:p14="http://schemas.microsoft.com/office/powerpoint/2010/main" val="91199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4/14-15</a:t>
            </a:r>
            <a:endParaRPr lang="en-US" dirty="0"/>
          </a:p>
        </p:txBody>
      </p:sp>
      <p:sp>
        <p:nvSpPr>
          <p:cNvPr id="3" name="Content Placeholder 2"/>
          <p:cNvSpPr>
            <a:spLocks noGrp="1"/>
          </p:cNvSpPr>
          <p:nvPr>
            <p:ph idx="1"/>
          </p:nvPr>
        </p:nvSpPr>
        <p:spPr/>
        <p:txBody>
          <a:bodyPr/>
          <a:lstStyle/>
          <a:p>
            <a:r>
              <a:rPr lang="en-US" dirty="0" smtClean="0"/>
              <a:t>Describe a wetland. What are some characteristics?</a:t>
            </a:r>
          </a:p>
          <a:p>
            <a:endParaRPr lang="en-US" dirty="0" smtClean="0"/>
          </a:p>
          <a:p>
            <a:r>
              <a:rPr lang="en-US" dirty="0" smtClean="0"/>
              <a:t>How did the Grand Canyon form?</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Aquatic Biomes</a:t>
            </a:r>
            <a:endParaRPr lang="en-US" dirty="0"/>
          </a:p>
        </p:txBody>
      </p:sp>
      <p:sp>
        <p:nvSpPr>
          <p:cNvPr id="3" name="Subtitle 2"/>
          <p:cNvSpPr>
            <a:spLocks noGrp="1"/>
          </p:cNvSpPr>
          <p:nvPr>
            <p:ph type="subTitle" idx="1"/>
          </p:nvPr>
        </p:nvSpPr>
        <p:spPr/>
        <p:txBody>
          <a:bodyPr/>
          <a:lstStyle/>
          <a:p>
            <a:r>
              <a:rPr lang="en-US" dirty="0" smtClean="0"/>
              <a:t>Mr. </a:t>
            </a:r>
            <a:r>
              <a:rPr lang="en-US" smtClean="0"/>
              <a:t>Hedrick</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 Up 4/8-9</a:t>
            </a:r>
            <a:endParaRPr lang="en-US" dirty="0"/>
          </a:p>
        </p:txBody>
      </p:sp>
      <p:sp>
        <p:nvSpPr>
          <p:cNvPr id="3" name="Content Placeholder 2"/>
          <p:cNvSpPr>
            <a:spLocks noGrp="1"/>
          </p:cNvSpPr>
          <p:nvPr>
            <p:ph idx="1"/>
          </p:nvPr>
        </p:nvSpPr>
        <p:spPr/>
        <p:txBody>
          <a:bodyPr/>
          <a:lstStyle/>
          <a:p>
            <a:r>
              <a:rPr lang="en-US" dirty="0" smtClean="0"/>
              <a:t>Complete a Venn diagram comparing/contrasting 2 marine biomes.</a:t>
            </a:r>
          </a:p>
          <a:p>
            <a:endParaRPr lang="en-US" dirty="0" smtClean="0"/>
          </a:p>
          <a:p>
            <a:r>
              <a:rPr lang="en-US" dirty="0" smtClean="0"/>
              <a:t>What adaptations have benthic animals made in order to live in </a:t>
            </a:r>
            <a:r>
              <a:rPr lang="en-US" smtClean="0"/>
              <a:t>their environment?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4/10-11</a:t>
            </a:r>
            <a:endParaRPr lang="en-US" dirty="0"/>
          </a:p>
        </p:txBody>
      </p:sp>
      <p:sp>
        <p:nvSpPr>
          <p:cNvPr id="3" name="Content Placeholder 2"/>
          <p:cNvSpPr>
            <a:spLocks noGrp="1"/>
          </p:cNvSpPr>
          <p:nvPr>
            <p:ph idx="1"/>
          </p:nvPr>
        </p:nvSpPr>
        <p:spPr/>
        <p:txBody>
          <a:bodyPr/>
          <a:lstStyle/>
          <a:p>
            <a:r>
              <a:rPr lang="en-US" dirty="0" smtClean="0"/>
              <a:t>Which terrestrial and marine biomes have the most biodiversity? Why?</a:t>
            </a:r>
          </a:p>
          <a:p>
            <a:endParaRPr lang="en-US" dirty="0" smtClean="0"/>
          </a:p>
          <a:p>
            <a:r>
              <a:rPr lang="en-US" dirty="0" smtClean="0"/>
              <a:t>Name 2 biomes where large animals live.  Why do they </a:t>
            </a:r>
            <a:r>
              <a:rPr lang="en-US" smtClean="0"/>
              <a:t>live there?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a:t>
            </a:r>
            <a:endParaRPr lang="en-US" dirty="0"/>
          </a:p>
        </p:txBody>
      </p:sp>
      <p:sp>
        <p:nvSpPr>
          <p:cNvPr id="3" name="Text Placeholder 2"/>
          <p:cNvSpPr>
            <a:spLocks noGrp="1"/>
          </p:cNvSpPr>
          <p:nvPr>
            <p:ph type="body" idx="1"/>
          </p:nvPr>
        </p:nvSpPr>
        <p:spPr/>
        <p:txBody>
          <a:bodyPr/>
          <a:lstStyle/>
          <a:p>
            <a:r>
              <a:rPr lang="en-US" dirty="0" smtClean="0"/>
              <a:t>Flowing</a:t>
            </a:r>
            <a:endParaRPr lang="en-US" dirty="0"/>
          </a:p>
        </p:txBody>
      </p:sp>
      <p:sp>
        <p:nvSpPr>
          <p:cNvPr id="5" name="Text Placeholder 4"/>
          <p:cNvSpPr>
            <a:spLocks noGrp="1"/>
          </p:cNvSpPr>
          <p:nvPr>
            <p:ph type="body" sz="half" idx="3"/>
          </p:nvPr>
        </p:nvSpPr>
        <p:spPr/>
        <p:txBody>
          <a:bodyPr/>
          <a:lstStyle/>
          <a:p>
            <a:r>
              <a:rPr lang="en-US" dirty="0" smtClean="0"/>
              <a:t>Standing</a:t>
            </a:r>
            <a:endParaRPr lang="en-US" dirty="0"/>
          </a:p>
        </p:txBody>
      </p:sp>
      <p:sp>
        <p:nvSpPr>
          <p:cNvPr id="4" name="Content Placeholder 3"/>
          <p:cNvSpPr>
            <a:spLocks noGrp="1"/>
          </p:cNvSpPr>
          <p:nvPr>
            <p:ph sz="quarter" idx="2"/>
          </p:nvPr>
        </p:nvSpPr>
        <p:spPr/>
        <p:txBody>
          <a:bodyPr/>
          <a:lstStyle/>
          <a:p>
            <a:r>
              <a:rPr lang="en-US" dirty="0" smtClean="0"/>
              <a:t>Rivers </a:t>
            </a:r>
          </a:p>
          <a:p>
            <a:r>
              <a:rPr lang="en-US" dirty="0" smtClean="0"/>
              <a:t>Streams</a:t>
            </a:r>
          </a:p>
          <a:p>
            <a:r>
              <a:rPr lang="en-US" dirty="0" smtClean="0"/>
              <a:t>Creeks</a:t>
            </a:r>
            <a:endParaRPr lang="en-US" dirty="0"/>
          </a:p>
        </p:txBody>
      </p:sp>
      <p:sp>
        <p:nvSpPr>
          <p:cNvPr id="6" name="Content Placeholder 5"/>
          <p:cNvSpPr>
            <a:spLocks noGrp="1"/>
          </p:cNvSpPr>
          <p:nvPr>
            <p:ph sz="quarter" idx="4"/>
          </p:nvPr>
        </p:nvSpPr>
        <p:spPr/>
        <p:txBody>
          <a:bodyPr/>
          <a:lstStyle/>
          <a:p>
            <a:r>
              <a:rPr lang="en-US" dirty="0" smtClean="0"/>
              <a:t>Lakes</a:t>
            </a:r>
          </a:p>
          <a:p>
            <a:r>
              <a:rPr lang="en-US" dirty="0" smtClean="0"/>
              <a:t>Ponds </a:t>
            </a:r>
          </a:p>
          <a:p>
            <a:r>
              <a:rPr lang="en-US" dirty="0" smtClean="0"/>
              <a:t>Reservoirs</a:t>
            </a:r>
          </a:p>
          <a:p>
            <a:endParaRPr lang="en-US" dirty="0"/>
          </a:p>
          <a:p>
            <a:r>
              <a:rPr lang="en-US" dirty="0" smtClean="0"/>
              <a:t>What am </a:t>
            </a:r>
            <a:r>
              <a:rPr lang="en-US" smtClean="0"/>
              <a:t>I missing?</a:t>
            </a:r>
            <a:endParaRPr lang="en-US"/>
          </a:p>
        </p:txBody>
      </p:sp>
      <p:pic>
        <p:nvPicPr>
          <p:cNvPr id="7" name="Picture 6" descr="Boise River June.jpg"/>
          <p:cNvPicPr>
            <a:picLocks noChangeAspect="1"/>
          </p:cNvPicPr>
          <p:nvPr/>
        </p:nvPicPr>
        <p:blipFill>
          <a:blip r:embed="rId2" cstate="print"/>
          <a:stretch>
            <a:fillRect/>
          </a:stretch>
        </p:blipFill>
        <p:spPr>
          <a:xfrm>
            <a:off x="304800" y="3810000"/>
            <a:ext cx="3886200" cy="2591609"/>
          </a:xfrm>
          <a:prstGeom prst="rect">
            <a:avLst/>
          </a:prstGeom>
        </p:spPr>
      </p:pic>
      <p:pic>
        <p:nvPicPr>
          <p:cNvPr id="8" name="Picture 7" descr="little redfish.jpg"/>
          <p:cNvPicPr>
            <a:picLocks noChangeAspect="1"/>
          </p:cNvPicPr>
          <p:nvPr/>
        </p:nvPicPr>
        <p:blipFill>
          <a:blip r:embed="rId3" cstate="print"/>
          <a:stretch>
            <a:fillRect/>
          </a:stretch>
        </p:blipFill>
        <p:spPr>
          <a:xfrm>
            <a:off x="4876800" y="4419600"/>
            <a:ext cx="34290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look, its in the book</a:t>
            </a:r>
            <a:endParaRPr lang="en-US" dirty="0"/>
          </a:p>
        </p:txBody>
      </p:sp>
      <p:sp>
        <p:nvSpPr>
          <p:cNvPr id="3" name="Content Placeholder 2"/>
          <p:cNvSpPr>
            <a:spLocks noGrp="1"/>
          </p:cNvSpPr>
          <p:nvPr>
            <p:ph idx="1"/>
          </p:nvPr>
        </p:nvSpPr>
        <p:spPr/>
        <p:txBody>
          <a:bodyPr/>
          <a:lstStyle/>
          <a:p>
            <a:r>
              <a:rPr lang="en-US" dirty="0" smtClean="0"/>
              <a:t>Take a few notes from your books about freshwater biomes. Make sure you pay close attention to what makes them different.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a:t>
            </a:r>
            <a:endParaRPr lang="en-US" dirty="0"/>
          </a:p>
        </p:txBody>
      </p:sp>
      <p:sp>
        <p:nvSpPr>
          <p:cNvPr id="3" name="Content Placeholder 2"/>
          <p:cNvSpPr>
            <a:spLocks noGrp="1"/>
          </p:cNvSpPr>
          <p:nvPr>
            <p:ph sz="half" idx="1"/>
          </p:nvPr>
        </p:nvSpPr>
        <p:spPr/>
        <p:txBody>
          <a:bodyPr/>
          <a:lstStyle/>
          <a:p>
            <a:r>
              <a:rPr lang="en-US" dirty="0" smtClean="0"/>
              <a:t>Why are wetlands important?</a:t>
            </a:r>
          </a:p>
          <a:p>
            <a:r>
              <a:rPr lang="en-US" dirty="0" smtClean="0"/>
              <a:t>Water covers the surface or is near the surface for part of the year</a:t>
            </a:r>
          </a:p>
          <a:p>
            <a:r>
              <a:rPr lang="en-US" dirty="0" smtClean="0"/>
              <a:t>Water may be flowing or standing</a:t>
            </a:r>
          </a:p>
          <a:p>
            <a:r>
              <a:rPr lang="en-US" dirty="0" smtClean="0"/>
              <a:t>Fresh, salty or brackish</a:t>
            </a:r>
          </a:p>
          <a:p>
            <a:endParaRPr lang="en-US" dirty="0"/>
          </a:p>
        </p:txBody>
      </p:sp>
      <p:pic>
        <p:nvPicPr>
          <p:cNvPr id="5" name="Content Placeholder 4" descr="p9253877 (1).jpg"/>
          <p:cNvPicPr>
            <a:picLocks noGrp="1" noChangeAspect="1"/>
          </p:cNvPicPr>
          <p:nvPr>
            <p:ph sz="half" idx="2"/>
          </p:nvPr>
        </p:nvPicPr>
        <p:blipFill>
          <a:blip r:embed="rId2" cstate="print"/>
          <a:stretch>
            <a:fillRect/>
          </a:stretch>
        </p:blipFill>
        <p:spPr>
          <a:xfrm>
            <a:off x="4495800" y="1066800"/>
            <a:ext cx="4038600" cy="3028950"/>
          </a:xfrm>
        </p:spPr>
      </p:pic>
      <p:pic>
        <p:nvPicPr>
          <p:cNvPr id="6" name="Picture 5" descr="download.jpg"/>
          <p:cNvPicPr>
            <a:picLocks noChangeAspect="1"/>
          </p:cNvPicPr>
          <p:nvPr/>
        </p:nvPicPr>
        <p:blipFill>
          <a:blip r:embed="rId3" cstate="print"/>
          <a:stretch>
            <a:fillRect/>
          </a:stretch>
        </p:blipFill>
        <p:spPr>
          <a:xfrm>
            <a:off x="4800600" y="4191000"/>
            <a:ext cx="4038600" cy="2290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Freshwater Wetlands</a:t>
            </a:r>
            <a:endParaRPr lang="en-US" dirty="0"/>
          </a:p>
        </p:txBody>
      </p:sp>
      <p:sp>
        <p:nvSpPr>
          <p:cNvPr id="3" name="Content Placeholder 2"/>
          <p:cNvSpPr>
            <a:spLocks noGrp="1"/>
          </p:cNvSpPr>
          <p:nvPr>
            <p:ph sz="half" idx="1"/>
          </p:nvPr>
        </p:nvSpPr>
        <p:spPr>
          <a:xfrm>
            <a:off x="457200" y="1600200"/>
            <a:ext cx="4038600" cy="5257800"/>
          </a:xfrm>
        </p:spPr>
        <p:txBody>
          <a:bodyPr/>
          <a:lstStyle/>
          <a:p>
            <a:r>
              <a:rPr lang="en-US" dirty="0" smtClean="0"/>
              <a:t>Bog: Dominated by moss formed in depressions where water collects</a:t>
            </a:r>
          </a:p>
          <a:p>
            <a:r>
              <a:rPr lang="en-US" dirty="0" smtClean="0"/>
              <a:t>Marsh: Shallow, along river, contain cattails</a:t>
            </a:r>
          </a:p>
          <a:p>
            <a:r>
              <a:rPr lang="en-US" dirty="0" smtClean="0"/>
              <a:t>Swamp: trees and shrubs, looks like a flooded forest</a:t>
            </a:r>
          </a:p>
          <a:p>
            <a:r>
              <a:rPr lang="en-US" dirty="0" smtClean="0"/>
              <a:t>How do you suppose they are different? </a:t>
            </a:r>
            <a:endParaRPr lang="en-US" dirty="0"/>
          </a:p>
        </p:txBody>
      </p:sp>
      <p:pic>
        <p:nvPicPr>
          <p:cNvPr id="5" name="Content Placeholder 4" descr="bog.jpg"/>
          <p:cNvPicPr>
            <a:picLocks noGrp="1" noChangeAspect="1"/>
          </p:cNvPicPr>
          <p:nvPr>
            <p:ph sz="half" idx="2"/>
          </p:nvPr>
        </p:nvPicPr>
        <p:blipFill>
          <a:blip r:embed="rId2" cstate="print"/>
          <a:stretch>
            <a:fillRect/>
          </a:stretch>
        </p:blipFill>
        <p:spPr>
          <a:xfrm>
            <a:off x="5638800" y="228600"/>
            <a:ext cx="3429000" cy="2286000"/>
          </a:xfrm>
        </p:spPr>
      </p:pic>
      <p:pic>
        <p:nvPicPr>
          <p:cNvPr id="6" name="Picture 5" descr="marsh.jpg"/>
          <p:cNvPicPr>
            <a:picLocks noChangeAspect="1"/>
          </p:cNvPicPr>
          <p:nvPr/>
        </p:nvPicPr>
        <p:blipFill>
          <a:blip r:embed="rId3" cstate="print"/>
          <a:stretch>
            <a:fillRect/>
          </a:stretch>
        </p:blipFill>
        <p:spPr>
          <a:xfrm>
            <a:off x="4114800" y="2590800"/>
            <a:ext cx="3886200" cy="1539197"/>
          </a:xfrm>
          <a:prstGeom prst="rect">
            <a:avLst/>
          </a:prstGeom>
        </p:spPr>
      </p:pic>
      <p:pic>
        <p:nvPicPr>
          <p:cNvPr id="7" name="Picture 6" descr="swamp.jpg"/>
          <p:cNvPicPr>
            <a:picLocks noChangeAspect="1"/>
          </p:cNvPicPr>
          <p:nvPr/>
        </p:nvPicPr>
        <p:blipFill>
          <a:blip r:embed="rId4" cstate="print"/>
          <a:stretch>
            <a:fillRect/>
          </a:stretch>
        </p:blipFill>
        <p:spPr>
          <a:xfrm>
            <a:off x="4267200" y="4267200"/>
            <a:ext cx="4715691"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1459</TotalTime>
  <Words>510</Words>
  <Application>Microsoft Office PowerPoint</Application>
  <PresentationFormat>On-screen Show (4:3)</PresentationFormat>
  <Paragraphs>93</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Flow</vt:lpstr>
      <vt:lpstr>Warm Up</vt:lpstr>
      <vt:lpstr>Warm Up 4/14-15</vt:lpstr>
      <vt:lpstr>Aquatic Biomes</vt:lpstr>
      <vt:lpstr>Warm Up 4/8-9</vt:lpstr>
      <vt:lpstr>Warm Up 4/10-11</vt:lpstr>
      <vt:lpstr>Freshwater</vt:lpstr>
      <vt:lpstr>Take a look, its in the book</vt:lpstr>
      <vt:lpstr>Wetlands</vt:lpstr>
      <vt:lpstr>Freshwater Wetlands</vt:lpstr>
      <vt:lpstr>Flowing Water</vt:lpstr>
      <vt:lpstr>Riparian Zone</vt:lpstr>
      <vt:lpstr>River Order</vt:lpstr>
      <vt:lpstr>Rivers, arteries of the planet</vt:lpstr>
      <vt:lpstr>Standing Water</vt:lpstr>
      <vt:lpstr>How do lakes form?</vt:lpstr>
      <vt:lpstr>Double Bubble Map</vt:lpstr>
      <vt:lpstr>Symbiosis</vt:lpstr>
      <vt:lpstr>Symbiosis</vt:lpstr>
    </vt:vector>
  </TitlesOfParts>
  <Company>Nampa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Biomes</dc:title>
  <dc:creator>jschisel</dc:creator>
  <cp:lastModifiedBy>Hedrick, Casey</cp:lastModifiedBy>
  <cp:revision>84</cp:revision>
  <dcterms:created xsi:type="dcterms:W3CDTF">2014-04-07T12:48:13Z</dcterms:created>
  <dcterms:modified xsi:type="dcterms:W3CDTF">2015-05-20T16:37:55Z</dcterms:modified>
</cp:coreProperties>
</file>